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3" r:id="rId3"/>
    <p:sldId id="272" r:id="rId4"/>
    <p:sldId id="270" r:id="rId5"/>
    <p:sldId id="282" r:id="rId6"/>
    <p:sldId id="292" r:id="rId7"/>
    <p:sldId id="314" r:id="rId8"/>
    <p:sldId id="311" r:id="rId9"/>
    <p:sldId id="312" r:id="rId10"/>
    <p:sldId id="297" r:id="rId11"/>
    <p:sldId id="303" r:id="rId12"/>
    <p:sldId id="277" r:id="rId13"/>
    <p:sldId id="278" r:id="rId14"/>
    <p:sldId id="279" r:id="rId15"/>
    <p:sldId id="280" r:id="rId16"/>
    <p:sldId id="281" r:id="rId17"/>
    <p:sldId id="308" r:id="rId18"/>
    <p:sldId id="298" r:id="rId19"/>
    <p:sldId id="299" r:id="rId20"/>
    <p:sldId id="309" r:id="rId21"/>
    <p:sldId id="315" r:id="rId22"/>
    <p:sldId id="316" r:id="rId23"/>
    <p:sldId id="295" r:id="rId24"/>
    <p:sldId id="283" r:id="rId25"/>
    <p:sldId id="284" r:id="rId26"/>
    <p:sldId id="285" r:id="rId27"/>
    <p:sldId id="286" r:id="rId28"/>
    <p:sldId id="287" r:id="rId29"/>
    <p:sldId id="288" r:id="rId30"/>
    <p:sldId id="289" r:id="rId31"/>
    <p:sldId id="290"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231A0-800B-4040-A251-2D295CB065F0}" type="datetimeFigureOut">
              <a:rPr lang="en-US" smtClean="0"/>
              <a:t>11/15/2020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1E37C-D652-44D0-AE7E-9A684818C5E8}" type="slidenum">
              <a:rPr lang="en-US" smtClean="0"/>
              <a:t>‹#›</a:t>
            </a:fld>
            <a:endParaRPr lang="en-US"/>
          </a:p>
        </p:txBody>
      </p:sp>
    </p:spTree>
    <p:extLst>
      <p:ext uri="{BB962C8B-B14F-4D97-AF65-F5344CB8AC3E}">
        <p14:creationId xmlns:p14="http://schemas.microsoft.com/office/powerpoint/2010/main" val="379126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1E37C-D652-44D0-AE7E-9A684818C5E8}" type="slidenum">
              <a:rPr lang="en-US" smtClean="0"/>
              <a:t>18</a:t>
            </a:fld>
            <a:endParaRPr lang="en-US"/>
          </a:p>
        </p:txBody>
      </p:sp>
    </p:spTree>
    <p:extLst>
      <p:ext uri="{BB962C8B-B14F-4D97-AF65-F5344CB8AC3E}">
        <p14:creationId xmlns:p14="http://schemas.microsoft.com/office/powerpoint/2010/main" val="3367810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E8DB938-0377-49A2-8B29-379B70E24186}" type="datetimeFigureOut">
              <a:rPr lang="en-US" smtClean="0"/>
              <a:t>11/15/2020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58EC31-F88F-46D9-AB0B-1223380A82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EC31-F88F-46D9-AB0B-1223380A82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EC31-F88F-46D9-AB0B-1223380A82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EC31-F88F-46D9-AB0B-1223380A82A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EC31-F88F-46D9-AB0B-1223380A82A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58EC31-F88F-46D9-AB0B-1223380A82A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58EC31-F88F-46D9-AB0B-1223380A82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58EC31-F88F-46D9-AB0B-1223380A82A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E8DB938-0377-49A2-8B29-379B70E24186}" type="datetimeFigureOut">
              <a:rPr lang="en-US" smtClean="0"/>
              <a:t>11/15/2020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58EC31-F88F-46D9-AB0B-1223380A82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E8DB938-0377-49A2-8B29-379B70E24186}" type="datetimeFigureOut">
              <a:rPr lang="en-US" smtClean="0"/>
              <a:t>11/15/2020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58EC31-F88F-46D9-AB0B-1223380A82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8DB938-0377-49A2-8B29-379B70E24186}" type="datetimeFigureOut">
              <a:rPr lang="en-US" smtClean="0"/>
              <a:t>11/15/2020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58EC31-F88F-46D9-AB0B-1223380A82A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E8DB938-0377-49A2-8B29-379B70E24186}" type="datetimeFigureOut">
              <a:rPr lang="en-US" smtClean="0"/>
              <a:t>11/15/2020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58EC31-F88F-46D9-AB0B-1223380A82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0"/>
            <a:ext cx="4343400"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410200" y="1295400"/>
            <a:ext cx="3276600" cy="3552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Profesorii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fac</a:t>
            </a:r>
            <a:r>
              <a:rPr lang="en-US" sz="2400" dirty="0" smtClean="0">
                <a:latin typeface="Times New Roman" panose="02020603050405020304" pitchFamily="18" charset="0"/>
                <a:cs typeface="Times New Roman" panose="02020603050405020304" pitchFamily="18" charset="0"/>
              </a:rPr>
              <a:t> parte din </a:t>
            </a:r>
            <a:r>
              <a:rPr lang="en-US" sz="2400" dirty="0" err="1" smtClean="0">
                <a:latin typeface="Times New Roman" panose="02020603050405020304" pitchFamily="18" charset="0"/>
                <a:cs typeface="Times New Roman" panose="02020603050405020304" pitchFamily="18" charset="0"/>
              </a:rPr>
              <a:t>grupurile</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lucru</a:t>
            </a:r>
            <a:r>
              <a:rPr lang="en-US" sz="2400" dirty="0" smtClean="0">
                <a:latin typeface="Times New Roman" panose="02020603050405020304" pitchFamily="18" charset="0"/>
                <a:cs typeface="Times New Roman" panose="02020603050405020304" pitchFamily="18" charset="0"/>
              </a:rPr>
              <a:t> ale </a:t>
            </a:r>
            <a:r>
              <a:rPr lang="en-US" sz="2400" dirty="0" err="1" smtClean="0">
                <a:latin typeface="Times New Roman" panose="02020603050405020304" pitchFamily="18" charset="0"/>
                <a:cs typeface="Times New Roman" panose="02020603050405020304" pitchFamily="18" charset="0"/>
              </a:rPr>
              <a:t>claselor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deschise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Facebook, Messenger,</a:t>
            </a:r>
          </a:p>
          <a:p>
            <a:pPr algn="just"/>
            <a:r>
              <a:rPr lang="en-US" sz="2400" dirty="0" err="1" smtClean="0">
                <a:latin typeface="Times New Roman" panose="02020603050405020304" pitchFamily="18" charset="0"/>
                <a:cs typeface="Times New Roman" panose="02020603050405020304" pitchFamily="18" charset="0"/>
              </a:rPr>
              <a:t>Capturi</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ecran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printscreen-uri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ale </a:t>
            </a:r>
            <a:r>
              <a:rPr lang="en-US" sz="2400" dirty="0" err="1" smtClean="0">
                <a:latin typeface="Times New Roman" panose="02020603050405020304" pitchFamily="18" charset="0"/>
                <a:cs typeface="Times New Roman" panose="02020603050405020304" pitchFamily="18" charset="0"/>
              </a:rPr>
              <a:t>lecṭiilor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ȋnc</a:t>
            </a:r>
            <a:r>
              <a:rPr lang="vi-VN" sz="2400" dirty="0" smtClean="0">
                <a:latin typeface="Times New Roman" pitchFamily="18" charset="0"/>
                <a:cs typeface="Times New Roman" pitchFamily="18" charset="0"/>
              </a:rPr>
              <a:t>ă</a:t>
            </a:r>
            <a:r>
              <a:rPr lang="en-US" sz="2400" dirty="0" err="1" smtClean="0">
                <a:latin typeface="Times New Roman" panose="02020603050405020304" pitchFamily="18" charset="0"/>
                <a:cs typeface="Times New Roman" panose="02020603050405020304" pitchFamily="18" charset="0"/>
              </a:rPr>
              <a:t>rcate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paginile</a:t>
            </a:r>
            <a:r>
              <a:rPr lang="en-US" sz="2400" dirty="0" smtClean="0">
                <a:latin typeface="Times New Roman" panose="02020603050405020304" pitchFamily="18" charset="0"/>
                <a:cs typeface="Times New Roman" panose="02020603050405020304" pitchFamily="18" charset="0"/>
              </a:rPr>
              <a:t> de Facebook ale </a:t>
            </a:r>
            <a:r>
              <a:rPr lang="en-US" sz="2400" dirty="0" err="1" smtClean="0">
                <a:latin typeface="Times New Roman" panose="02020603050405020304" pitchFamily="18" charset="0"/>
                <a:cs typeface="Times New Roman" panose="02020603050405020304" pitchFamily="18" charset="0"/>
              </a:rPr>
              <a:t>claselor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grupurile</a:t>
            </a:r>
            <a:r>
              <a:rPr lang="en-US" sz="2400" dirty="0" smtClean="0">
                <a:latin typeface="Times New Roman" panose="02020603050405020304" pitchFamily="18" charset="0"/>
                <a:cs typeface="Times New Roman" panose="02020603050405020304" pitchFamily="18" charset="0"/>
              </a:rPr>
              <a:t> de chat Messenger, WhatsApp;</a:t>
            </a:r>
          </a:p>
          <a:p>
            <a:pPr algn="just"/>
            <a:r>
              <a:rPr lang="en-US" sz="2400" dirty="0" err="1" smtClean="0">
                <a:latin typeface="Times New Roman" panose="02020603050405020304" pitchFamily="18" charset="0"/>
                <a:cs typeface="Times New Roman" panose="02020603050405020304" pitchFamily="18" charset="0"/>
              </a:rPr>
              <a:t>Fiṣ</a:t>
            </a:r>
            <a:r>
              <a:rPr lang="vi-VN" sz="2400" dirty="0" smtClean="0">
                <a:latin typeface="Times New Roman" pitchFamily="18" charset="0"/>
                <a:cs typeface="Times New Roman" pitchFamily="18" charset="0"/>
              </a:rPr>
              <a:t>ă</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monitorizare</a:t>
            </a:r>
            <a:r>
              <a:rPr lang="en-US" sz="2400" dirty="0" smtClean="0">
                <a:latin typeface="Times New Roman" panose="02020603050405020304" pitchFamily="18" charset="0"/>
                <a:cs typeface="Times New Roman" panose="02020603050405020304" pitchFamily="18" charset="0"/>
              </a:rPr>
              <a:t> s</a:t>
            </a:r>
            <a:r>
              <a:rPr lang="vi-VN" sz="2400" dirty="0" smtClean="0">
                <a:latin typeface="Times New Roman" pitchFamily="18" charset="0"/>
                <a:cs typeface="Times New Roman" pitchFamily="18" charset="0"/>
              </a:rPr>
              <a:t>ă</a:t>
            </a:r>
            <a:r>
              <a:rPr lang="en-US" sz="2400" dirty="0" err="1" smtClean="0">
                <a:latin typeface="Times New Roman" pitchFamily="18" charset="0"/>
                <a:cs typeface="Times New Roman" pitchFamily="18" charset="0"/>
              </a:rPr>
              <a:t>pt</a:t>
            </a:r>
            <a:r>
              <a:rPr lang="vi-VN" sz="2400" dirty="0" smtClean="0">
                <a:latin typeface="Times New Roman" pitchFamily="18" charset="0"/>
                <a:cs typeface="Times New Roman" pitchFamily="18" charset="0"/>
              </a:rPr>
              <a:t>ă</a:t>
            </a:r>
            <a:r>
              <a:rPr lang="en-US" sz="2400" dirty="0" err="1" smtClean="0">
                <a:latin typeface="Times New Roman" pitchFamily="18" charset="0"/>
                <a:cs typeface="Times New Roman" pitchFamily="18" charset="0"/>
              </a:rPr>
              <a:t>mânal</a:t>
            </a:r>
            <a:r>
              <a:rPr lang="vi-VN" sz="2400" dirty="0">
                <a:latin typeface="Times New Roman" pitchFamily="18" charset="0"/>
                <a:cs typeface="Times New Roman" pitchFamily="18" charset="0"/>
              </a:rPr>
              <a:t>ă</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activit</a:t>
            </a:r>
            <a:r>
              <a:rPr lang="vi-VN" sz="2400" dirty="0" smtClean="0">
                <a:latin typeface="Times New Roman" pitchFamily="18" charset="0"/>
                <a:cs typeface="Times New Roman" pitchFamily="18" charset="0"/>
              </a:rPr>
              <a:t>ă</a:t>
            </a:r>
            <a:r>
              <a:rPr lang="vi-VN" sz="2400" dirty="0" smtClean="0">
                <a:latin typeface="Calibri" panose="020F0502020204030204" pitchFamily="34" charset="0"/>
                <a:cs typeface="Calibri" panose="020F0502020204030204" pitchFamily="34" charset="0"/>
              </a:rPr>
              <a:t>ṭ</a:t>
            </a:r>
            <a:r>
              <a:rPr lang="en-US" sz="2400" dirty="0" smtClean="0">
                <a:latin typeface="Calibri" panose="020F0502020204030204" pitchFamily="34" charset="0"/>
                <a:cs typeface="Calibri" panose="020F0502020204030204" pitchFamily="34" charset="0"/>
              </a:rPr>
              <a:t>ii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didactice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desf</a:t>
            </a:r>
            <a:r>
              <a:rPr lang="vi-VN" sz="2400" dirty="0" smtClean="0">
                <a:latin typeface="Times New Roman" pitchFamily="18" charset="0"/>
                <a:cs typeface="Times New Roman" pitchFamily="18" charset="0"/>
              </a:rPr>
              <a:t>ăṣ</a:t>
            </a:r>
            <a:r>
              <a:rPr lang="en-US" sz="2400" dirty="0" smtClean="0">
                <a:latin typeface="Times New Roman" pitchFamily="18" charset="0"/>
                <a:cs typeface="Times New Roman" pitchFamily="18" charset="0"/>
              </a:rPr>
              <a:t>urate on-line;</a:t>
            </a:r>
          </a:p>
          <a:p>
            <a:pPr algn="just"/>
            <a:r>
              <a:rPr lang="en-US" sz="2400" dirty="0" err="1" smtClean="0">
                <a:latin typeface="Times New Roman" pitchFamily="18" charset="0"/>
                <a:cs typeface="Times New Roman" pitchFamily="18" charset="0"/>
              </a:rPr>
              <a:t>Rapoarte</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activitate</a:t>
            </a:r>
            <a:r>
              <a:rPr lang="en-US" sz="2400" dirty="0" smtClean="0">
                <a:latin typeface="Times New Roman" panose="02020603050405020304" pitchFamily="18" charset="0"/>
                <a:cs typeface="Times New Roman" panose="02020603050405020304" pitchFamily="18" charset="0"/>
              </a:rPr>
              <a:t> de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platforma</a:t>
            </a:r>
            <a:r>
              <a:rPr lang="en-US" sz="2400" dirty="0" smtClean="0">
                <a:latin typeface="Times New Roman" panose="02020603050405020304" pitchFamily="18" charset="0"/>
                <a:cs typeface="Times New Roman" panose="02020603050405020304" pitchFamily="18" charset="0"/>
              </a:rPr>
              <a:t> Teams;</a:t>
            </a:r>
          </a:p>
          <a:p>
            <a:pPr algn="just"/>
            <a:r>
              <a:rPr lang="en-US" sz="2400" dirty="0" err="1" smtClean="0">
                <a:latin typeface="Times New Roman" panose="02020603050405020304" pitchFamily="18" charset="0"/>
                <a:cs typeface="Times New Roman" panose="02020603050405020304" pitchFamily="18" charset="0"/>
              </a:rPr>
              <a:t>Fotografii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documente</a:t>
            </a:r>
            <a:r>
              <a:rPr lang="en-US" sz="2400" dirty="0" smtClean="0">
                <a:latin typeface="Times New Roman" panose="02020603050405020304" pitchFamily="18" charset="0"/>
                <a:cs typeface="Times New Roman" panose="02020603050405020304" pitchFamily="18" charset="0"/>
              </a:rPr>
              <a:t> cu </a:t>
            </a:r>
            <a:r>
              <a:rPr lang="en-US" sz="2400" dirty="0" err="1" smtClean="0">
                <a:latin typeface="Times New Roman" panose="02020603050405020304" pitchFamily="18" charset="0"/>
                <a:cs typeface="Times New Roman" panose="02020603050405020304" pitchFamily="18" charset="0"/>
              </a:rPr>
              <a:t>teme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rezolvate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trimise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pe</a:t>
            </a:r>
            <a:r>
              <a:rPr lang="en-US" sz="2400" dirty="0" smtClean="0">
                <a:latin typeface="Times New Roman" panose="02020603050405020304" pitchFamily="18" charset="0"/>
                <a:cs typeface="Times New Roman" panose="02020603050405020304" pitchFamily="18" charset="0"/>
              </a:rPr>
              <a:t> e-</a:t>
            </a:r>
            <a:r>
              <a:rPr lang="en-US" sz="2400" dirty="0" err="1" smtClean="0">
                <a:latin typeface="Times New Roman" panose="02020603050405020304" pitchFamily="18" charset="0"/>
                <a:cs typeface="Times New Roman" panose="02020603050405020304" pitchFamily="18" charset="0"/>
              </a:rPr>
              <a:t>mailul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ṣcolii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grupul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clasei</a:t>
            </a:r>
            <a:r>
              <a:rPr lang="en-US" sz="2400" dirty="0" smtClean="0">
                <a:latin typeface="Times New Roman" panose="02020603050405020304" pitchFamily="18" charset="0"/>
                <a:cs typeface="Times New Roman" panose="02020603050405020304" pitchFamily="18" charset="0"/>
              </a:rPr>
              <a:t> chat messenger, Facebook, </a:t>
            </a:r>
            <a:r>
              <a:rPr lang="en-US" sz="2400" dirty="0" smtClean="0">
                <a:latin typeface="Times New Roman" panose="02020603050405020304" pitchFamily="18" charset="0"/>
                <a:cs typeface="Times New Roman" panose="02020603050405020304" pitchFamily="18" charset="0"/>
              </a:rPr>
              <a:t>WhatsApp;</a:t>
            </a:r>
          </a:p>
          <a:p>
            <a:pPr algn="just"/>
            <a:r>
              <a:rPr lang="en-US" sz="2400" dirty="0" err="1" smtClean="0">
                <a:latin typeface="Times New Roman" panose="02020603050405020304" pitchFamily="18" charset="0"/>
                <a:cs typeface="Times New Roman" panose="02020603050405020304" pitchFamily="18" charset="0"/>
              </a:rPr>
              <a:t>Asistenṭe</a:t>
            </a:r>
            <a:r>
              <a:rPr lang="en-US" sz="2400" dirty="0" smtClean="0">
                <a:latin typeface="Times New Roman" panose="02020603050405020304" pitchFamily="18" charset="0"/>
                <a:cs typeface="Times New Roman" panose="02020603050405020304" pitchFamily="18" charset="0"/>
              </a:rPr>
              <a:t> la ore.   </a:t>
            </a:r>
            <a:endParaRPr lang="en-US" sz="2400" dirty="0" smtClean="0">
              <a:latin typeface="Times New Roman" panose="02020603050405020304" pitchFamily="18" charset="0"/>
              <a:cs typeface="Times New Roman" panose="02020603050405020304" pitchFamily="18" charset="0"/>
            </a:endParaRPr>
          </a:p>
          <a:p>
            <a:pPr marL="109728" indent="0" algn="just">
              <a:buNone/>
            </a:pPr>
            <a:endParaRPr lang="en-US" sz="2400" dirty="0" smtClean="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noAutofit/>
          </a:bodyPr>
          <a:lstStyle/>
          <a:p>
            <a:pPr algn="ctr"/>
            <a:r>
              <a:rPr lang="en-US" sz="2400" dirty="0" smtClean="0">
                <a:solidFill>
                  <a:srgbClr val="00B050"/>
                </a:solidFill>
                <a:latin typeface="Times New Roman" panose="02020603050405020304" pitchFamily="18" charset="0"/>
                <a:cs typeface="Times New Roman" panose="02020603050405020304" pitchFamily="18" charset="0"/>
              </a:rPr>
              <a:t>INSTRUMENTE DE MONITORIZARE </a:t>
            </a:r>
            <a:br>
              <a:rPr lang="en-US" sz="2400" dirty="0" smtClean="0">
                <a:solidFill>
                  <a:srgbClr val="00B050"/>
                </a:solidFill>
                <a:latin typeface="Times New Roman" panose="02020603050405020304" pitchFamily="18" charset="0"/>
                <a:cs typeface="Times New Roman" panose="02020603050405020304" pitchFamily="18" charset="0"/>
              </a:rPr>
            </a:br>
            <a:r>
              <a:rPr lang="en-US" sz="2400" dirty="0" smtClean="0">
                <a:solidFill>
                  <a:srgbClr val="00B050"/>
                </a:solidFill>
                <a:latin typeface="Times New Roman" panose="02020603050405020304" pitchFamily="18" charset="0"/>
                <a:cs typeface="Times New Roman" panose="02020603050405020304" pitchFamily="18" charset="0"/>
              </a:rPr>
              <a:t>A  ACTIVITǍȚILOR ON-LINE APLICATE DE DIRECTORUL UNITǍȚII DE ÎNVǍȚǍMÂNT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4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lgn="just"/>
            <a:r>
              <a:rPr lang="ro-RO" sz="2600" dirty="0" smtClean="0">
                <a:latin typeface="Times New Roman" pitchFamily="18" charset="0"/>
                <a:cs typeface="Times New Roman" pitchFamily="18" charset="0"/>
              </a:rPr>
              <a:t>Așteptările și modul în care se măsoară activitatea elevilor arată diferit într-un cadru virtual. </a:t>
            </a:r>
            <a:endParaRPr lang="en-US" sz="2600" dirty="0" smtClean="0">
              <a:latin typeface="Times New Roman" pitchFamily="18" charset="0"/>
              <a:cs typeface="Times New Roman" pitchFamily="18" charset="0"/>
            </a:endParaRPr>
          </a:p>
          <a:p>
            <a:pPr algn="just"/>
            <a:r>
              <a:rPr lang="ro-RO" sz="2600" dirty="0" smtClean="0">
                <a:latin typeface="Times New Roman" pitchFamily="18" charset="0"/>
                <a:cs typeface="Times New Roman" pitchFamily="18" charset="0"/>
              </a:rPr>
              <a:t>Când se monitorizează ritmul elevului, vom lua în considerare orice acomodare necesară pentru elevi, un plan sau circumstanțe atenuante. </a:t>
            </a:r>
            <a:endParaRPr lang="en-US" sz="2600" dirty="0" smtClean="0">
              <a:latin typeface="Times New Roman" pitchFamily="18" charset="0"/>
              <a:cs typeface="Times New Roman" pitchFamily="18" charset="0"/>
            </a:endParaRPr>
          </a:p>
          <a:p>
            <a:pPr algn="just"/>
            <a:r>
              <a:rPr lang="ro-RO" sz="2600" dirty="0" smtClean="0">
                <a:latin typeface="Times New Roman" pitchFamily="18" charset="0"/>
                <a:cs typeface="Times New Roman" pitchFamily="18" charset="0"/>
              </a:rPr>
              <a:t>Scopul activității didactice este să ne asigurăm că elevii sunt pe deplin angajați să mențină ritmul de învățare necesar pentru a-i ajuta să aibă succes.</a:t>
            </a:r>
            <a:endParaRPr lang="en-US" sz="26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348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04800" y="1066800"/>
            <a:ext cx="2971800" cy="467836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295400" y="304800"/>
            <a:ext cx="5753100" cy="9048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124200" y="1524000"/>
            <a:ext cx="2819400" cy="46577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019800" y="1828800"/>
            <a:ext cx="2667000" cy="4676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04800" y="1066800"/>
            <a:ext cx="2971800" cy="487137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00400" y="1219200"/>
            <a:ext cx="2971800" cy="52084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172200" y="1447800"/>
            <a:ext cx="2743200" cy="50006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447800" y="228600"/>
            <a:ext cx="5905500" cy="904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1000"/>
                                        <p:tgtEl>
                                          <p:spTgt spid="2052"/>
                                        </p:tgtEl>
                                      </p:cBhvr>
                                    </p:animEffect>
                                    <p:anim calcmode="lin" valueType="num">
                                      <p:cBhvr>
                                        <p:cTn id="21" dur="1000" fill="hold"/>
                                        <p:tgtEl>
                                          <p:spTgt spid="2052"/>
                                        </p:tgtEl>
                                        <p:attrNameLst>
                                          <p:attrName>ppt_x</p:attrName>
                                        </p:attrNameLst>
                                      </p:cBhvr>
                                      <p:tavLst>
                                        <p:tav tm="0">
                                          <p:val>
                                            <p:strVal val="#ppt_x"/>
                                          </p:val>
                                        </p:tav>
                                        <p:tav tm="100000">
                                          <p:val>
                                            <p:strVal val="#ppt_x"/>
                                          </p:val>
                                        </p:tav>
                                      </p:tavLst>
                                    </p:anim>
                                    <p:anim calcmode="lin" valueType="num">
                                      <p:cBhvr>
                                        <p:cTn id="2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1447800" y="0"/>
            <a:ext cx="5905500" cy="904875"/>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304800" y="914400"/>
            <a:ext cx="4069430" cy="4525962"/>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371975" y="990600"/>
            <a:ext cx="4772025" cy="5514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1447800" y="152400"/>
            <a:ext cx="5905500" cy="904875"/>
          </a:xfrm>
          <a:prstGeom prst="rect">
            <a:avLst/>
          </a:prstGeom>
          <a:noFill/>
          <a:ln w="9525">
            <a:noFill/>
            <a:miter lim="800000"/>
            <a:headEnd/>
            <a:tailEnd/>
          </a:ln>
          <a:effectLst/>
        </p:spPr>
      </p:pic>
      <p:pic>
        <p:nvPicPr>
          <p:cNvPr id="5122" name="Picture 2"/>
          <p:cNvPicPr>
            <a:picLocks noGrp="1" noChangeAspect="1" noChangeArrowheads="1"/>
          </p:cNvPicPr>
          <p:nvPr>
            <p:ph idx="1"/>
          </p:nvPr>
        </p:nvPicPr>
        <p:blipFill>
          <a:blip r:embed="rId3"/>
          <a:srcRect/>
          <a:stretch>
            <a:fillRect/>
          </a:stretch>
        </p:blipFill>
        <p:spPr bwMode="auto">
          <a:xfrm>
            <a:off x="304800" y="1066800"/>
            <a:ext cx="3810000" cy="45259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114800" y="914400"/>
            <a:ext cx="4848225" cy="5514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arn(inVertical)">
                                      <p:cBhvr>
                                        <p:cTn id="1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1447800" y="152400"/>
            <a:ext cx="5905500" cy="904875"/>
          </a:xfrm>
          <a:prstGeom prst="rect">
            <a:avLst/>
          </a:prstGeom>
          <a:noFill/>
          <a:ln w="9525">
            <a:noFill/>
            <a:miter lim="800000"/>
            <a:headEnd/>
            <a:tailEnd/>
          </a:ln>
          <a:effectLst/>
        </p:spPr>
      </p:pic>
      <p:pic>
        <p:nvPicPr>
          <p:cNvPr id="7" name="Content Placeholder 6"/>
          <p:cNvPicPr>
            <a:picLocks noGrp="1"/>
          </p:cNvPicPr>
          <p:nvPr>
            <p:ph idx="1"/>
          </p:nvPr>
        </p:nvPicPr>
        <p:blipFill>
          <a:blip r:embed="rId3"/>
          <a:stretch>
            <a:fillRect/>
          </a:stretch>
        </p:blipFill>
        <p:spPr>
          <a:xfrm>
            <a:off x="601882" y="909287"/>
            <a:ext cx="8046154" cy="4525962"/>
          </a:xfrm>
          <a:prstGeom prst="rect">
            <a:avLst/>
          </a:prstGeom>
        </p:spPr>
      </p:pic>
      <p:pic>
        <p:nvPicPr>
          <p:cNvPr id="8" name="Picture 4"/>
          <p:cNvPicPr>
            <a:picLocks noChangeAspect="1" noChangeArrowheads="1"/>
          </p:cNvPicPr>
          <p:nvPr/>
        </p:nvPicPr>
        <p:blipFill>
          <a:blip r:embed="rId4"/>
          <a:srcRect/>
          <a:stretch>
            <a:fillRect/>
          </a:stretch>
        </p:blipFill>
        <p:spPr bwMode="auto">
          <a:xfrm>
            <a:off x="4687443" y="4095813"/>
            <a:ext cx="4429125" cy="2752725"/>
          </a:xfrm>
          <a:prstGeom prst="rect">
            <a:avLst/>
          </a:prstGeom>
          <a:noFill/>
          <a:ln w="9525">
            <a:noFill/>
            <a:miter lim="800000"/>
            <a:headEnd/>
            <a:tailEnd/>
          </a:ln>
          <a:effectLst/>
        </p:spPr>
      </p:pic>
      <p:pic>
        <p:nvPicPr>
          <p:cNvPr id="9" name="Picture 3"/>
          <p:cNvPicPr>
            <a:picLocks noChangeAspect="1" noChangeArrowheads="1"/>
          </p:cNvPicPr>
          <p:nvPr/>
        </p:nvPicPr>
        <p:blipFill>
          <a:blip r:embed="rId5"/>
          <a:srcRect/>
          <a:stretch>
            <a:fillRect/>
          </a:stretch>
        </p:blipFill>
        <p:spPr bwMode="auto">
          <a:xfrm>
            <a:off x="304800" y="4191000"/>
            <a:ext cx="4257675"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rot="20858678">
            <a:off x="297682" y="668049"/>
            <a:ext cx="5181600" cy="3343275"/>
          </a:xfrm>
          <a:prstGeom prst="rect">
            <a:avLst/>
          </a:prstGeom>
        </p:spPr>
      </p:pic>
      <p:pic>
        <p:nvPicPr>
          <p:cNvPr id="6" name="Picture 5"/>
          <p:cNvPicPr/>
          <p:nvPr/>
        </p:nvPicPr>
        <p:blipFill>
          <a:blip r:embed="rId3"/>
          <a:stretch>
            <a:fillRect/>
          </a:stretch>
        </p:blipFill>
        <p:spPr>
          <a:xfrm rot="1186107">
            <a:off x="4215294" y="1118970"/>
            <a:ext cx="4495800" cy="3343275"/>
          </a:xfrm>
          <a:prstGeom prst="rect">
            <a:avLst/>
          </a:prstGeom>
        </p:spPr>
      </p:pic>
      <p:pic>
        <p:nvPicPr>
          <p:cNvPr id="7" name="Picture 6"/>
          <p:cNvPicPr/>
          <p:nvPr/>
        </p:nvPicPr>
        <p:blipFill>
          <a:blip r:embed="rId4"/>
          <a:stretch>
            <a:fillRect/>
          </a:stretch>
        </p:blipFill>
        <p:spPr>
          <a:xfrm>
            <a:off x="2514600" y="3452377"/>
            <a:ext cx="5257800" cy="3343275"/>
          </a:xfrm>
          <a:prstGeom prst="rect">
            <a:avLst/>
          </a:prstGeom>
        </p:spPr>
      </p:pic>
    </p:spTree>
    <p:extLst>
      <p:ext uri="{BB962C8B-B14F-4D97-AF65-F5344CB8AC3E}">
        <p14:creationId xmlns:p14="http://schemas.microsoft.com/office/powerpoint/2010/main" val="22681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10788"/>
            <a:ext cx="9144000" cy="6394812"/>
          </a:xfrm>
          <a:prstGeom prst="rect">
            <a:avLst/>
          </a:prstGeom>
        </p:spPr>
      </p:pic>
    </p:spTree>
    <p:extLst>
      <p:ext uri="{BB962C8B-B14F-4D97-AF65-F5344CB8AC3E}">
        <p14:creationId xmlns:p14="http://schemas.microsoft.com/office/powerpoint/2010/main" val="20267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95600" y="0"/>
            <a:ext cx="5905500" cy="6858000"/>
          </a:xfrm>
          <a:prstGeom prst="rect">
            <a:avLst/>
          </a:prstGeom>
        </p:spPr>
      </p:pic>
    </p:spTree>
    <p:extLst>
      <p:ext uri="{BB962C8B-B14F-4D97-AF65-F5344CB8AC3E}">
        <p14:creationId xmlns:p14="http://schemas.microsoft.com/office/powerpoint/2010/main" val="12847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382000" cy="5397691"/>
          </a:xfrm>
        </p:spPr>
        <p:txBody>
          <a:bodyPr>
            <a:normAutofit/>
          </a:bodyPr>
          <a:lstStyle/>
          <a:p>
            <a:pPr algn="just">
              <a:buNone/>
            </a:pP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Sistemul educațional este compus dintr-o multitudine de actori care interacționează la diferite niveluri: în timp ce </a:t>
            </a:r>
            <a:r>
              <a:rPr lang="ro-RO" sz="2400" dirty="0" smtClean="0">
                <a:solidFill>
                  <a:srgbClr val="00B050"/>
                </a:solidFill>
                <a:latin typeface="Times New Roman" pitchFamily="18" charset="0"/>
                <a:cs typeface="Times New Roman" pitchFamily="18" charset="0"/>
              </a:rPr>
              <a:t>elevul</a:t>
            </a:r>
            <a:r>
              <a:rPr lang="ro-RO" sz="2400" dirty="0" smtClean="0">
                <a:latin typeface="Times New Roman" pitchFamily="18" charset="0"/>
                <a:cs typeface="Times New Roman" pitchFamily="18" charset="0"/>
              </a:rPr>
              <a:t> se află într-un context în care informațiile necesare se vor referi la întrebări despre conținutul educației și metodele de evaluare, </a:t>
            </a:r>
            <a:r>
              <a:rPr lang="ro-RO" sz="2400" dirty="0" smtClean="0">
                <a:solidFill>
                  <a:srgbClr val="00B050"/>
                </a:solidFill>
                <a:latin typeface="Times New Roman" pitchFamily="18" charset="0"/>
                <a:cs typeface="Times New Roman" pitchFamily="18" charset="0"/>
              </a:rPr>
              <a:t>profesorul</a:t>
            </a:r>
            <a:r>
              <a:rPr lang="ro-RO" sz="2400" dirty="0" smtClean="0">
                <a:latin typeface="Times New Roman" pitchFamily="18" charset="0"/>
                <a:cs typeface="Times New Roman" pitchFamily="18" charset="0"/>
              </a:rPr>
              <a:t> va fi mai probabil preocupat de informații de natură pedagogică, cum ar fi curriculumul etc. în același mod, </a:t>
            </a:r>
            <a:r>
              <a:rPr lang="ro-RO" sz="2400" dirty="0" smtClean="0">
                <a:solidFill>
                  <a:srgbClr val="00B050"/>
                </a:solidFill>
                <a:latin typeface="Times New Roman" pitchFamily="18" charset="0"/>
                <a:cs typeface="Times New Roman" pitchFamily="18" charset="0"/>
              </a:rPr>
              <a:t>managerul</a:t>
            </a:r>
            <a:r>
              <a:rPr lang="ro-RO" sz="2400" dirty="0" smtClean="0">
                <a:latin typeface="Times New Roman" pitchFamily="18" charset="0"/>
                <a:cs typeface="Times New Roman" pitchFamily="18" charset="0"/>
              </a:rPr>
              <a:t> va fi preocupat de statistici și alți indicatori ai educației. </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ro-RO" sz="2400" i="1" dirty="0" smtClean="0">
                <a:latin typeface="Times New Roman" pitchFamily="18" charset="0"/>
                <a:cs typeface="Times New Roman" pitchFamily="18" charset="0"/>
              </a:rPr>
              <a:t>Rolul managerului </a:t>
            </a:r>
            <a:r>
              <a:rPr lang="ro-RO" sz="2400" dirty="0" smtClean="0">
                <a:latin typeface="Times New Roman" pitchFamily="18" charset="0"/>
                <a:cs typeface="Times New Roman" pitchFamily="18" charset="0"/>
              </a:rPr>
              <a:t>este de a integra </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armonios</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toate aceste surse de informații </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indispensabile sarcinilor de management, </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cercetării și planificării educației și, </a:t>
            </a:r>
            <a:endParaRPr lang="en-US" sz="2400" dirty="0" smtClean="0">
              <a:latin typeface="Times New Roman" pitchFamily="18" charset="0"/>
              <a:cs typeface="Times New Roman" pitchFamily="18" charset="0"/>
            </a:endParaRPr>
          </a:p>
          <a:p>
            <a:pPr algn="just">
              <a:buNone/>
            </a:pPr>
            <a:r>
              <a:rPr lang="ro-RO" sz="2400" dirty="0" smtClean="0">
                <a:latin typeface="Times New Roman" pitchFamily="18" charset="0"/>
                <a:cs typeface="Times New Roman" pitchFamily="18" charset="0"/>
              </a:rPr>
              <a:t>de a le furniza în mod sintetizat utilizatorilor. </a:t>
            </a:r>
            <a:endParaRPr lang="en-US" sz="2400" dirty="0" smtClean="0">
              <a:latin typeface="Times New Roman" pitchFamily="18" charset="0"/>
              <a:cs typeface="Times New Roman" pitchFamily="18" charset="0"/>
            </a:endParaRPr>
          </a:p>
          <a:p>
            <a:endParaRPr lang="en-US" dirty="0"/>
          </a:p>
        </p:txBody>
      </p:sp>
      <p:pic>
        <p:nvPicPr>
          <p:cNvPr id="4" name="Picture 3"/>
          <p:cNvPicPr/>
          <p:nvPr/>
        </p:nvPicPr>
        <p:blipFill>
          <a:blip r:embed="rId2"/>
          <a:stretch>
            <a:fillRect/>
          </a:stretch>
        </p:blipFill>
        <p:spPr>
          <a:xfrm>
            <a:off x="6096000" y="3352800"/>
            <a:ext cx="2886075" cy="2424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9000" y="152400"/>
            <a:ext cx="5562599" cy="6705600"/>
          </a:xfrm>
          <a:prstGeom prst="rect">
            <a:avLst/>
          </a:prstGeom>
        </p:spPr>
      </p:pic>
    </p:spTree>
    <p:extLst>
      <p:ext uri="{BB962C8B-B14F-4D97-AF65-F5344CB8AC3E}">
        <p14:creationId xmlns:p14="http://schemas.microsoft.com/office/powerpoint/2010/main" val="385257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
            <a:ext cx="7315200" cy="3200400"/>
          </a:xfrm>
          <a:prstGeom prst="rect">
            <a:avLst/>
          </a:prstGeom>
          <a:noFill/>
          <a:ln>
            <a:noFill/>
          </a:ln>
        </p:spPr>
      </p:pic>
      <p:pic>
        <p:nvPicPr>
          <p:cNvPr id="43010" name="Picture 2"/>
          <p:cNvPicPr>
            <a:picLocks noChangeAspect="1" noChangeArrowheads="1"/>
          </p:cNvPicPr>
          <p:nvPr/>
        </p:nvPicPr>
        <p:blipFill>
          <a:blip r:embed="rId3"/>
          <a:srcRect/>
          <a:stretch>
            <a:fillRect/>
          </a:stretch>
        </p:blipFill>
        <p:spPr bwMode="auto">
          <a:xfrm>
            <a:off x="228600" y="3429000"/>
            <a:ext cx="8534400" cy="2438400"/>
          </a:xfrm>
          <a:prstGeom prst="rect">
            <a:avLst/>
          </a:prstGeom>
          <a:noFill/>
          <a:ln w="9525">
            <a:noFill/>
            <a:miter lim="800000"/>
            <a:headEnd/>
            <a:tailEnd/>
          </a:ln>
          <a:effectLst/>
        </p:spPr>
      </p:pic>
    </p:spTree>
    <p:extLst>
      <p:ext uri="{BB962C8B-B14F-4D97-AF65-F5344CB8AC3E}">
        <p14:creationId xmlns:p14="http://schemas.microsoft.com/office/powerpoint/2010/main" val="41018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lstStyle/>
          <a:p>
            <a:pPr algn="just">
              <a:buNone/>
            </a:pP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Școala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Gimnazială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Lascăr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Catargiu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Schela</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perioda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desfășurării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activității</a:t>
            </a:r>
            <a:r>
              <a:rPr lang="en-US" sz="2400" dirty="0" smtClean="0">
                <a:latin typeface="Times New Roman" pitchFamily="18" charset="0"/>
                <a:cs typeface="Times New Roman" pitchFamily="18" charset="0"/>
              </a:rPr>
              <a:t> on-line </a:t>
            </a:r>
            <a:r>
              <a:rPr lang="en-US" sz="2400" b="1" dirty="0" err="1" smtClean="0">
                <a:latin typeface="Times New Roman" pitchFamily="18" charset="0"/>
                <a:cs typeface="Times New Roman" pitchFamily="18" charset="0"/>
              </a:rPr>
              <a:t>Monitorizarea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activității</a:t>
            </a:r>
            <a:r>
              <a:rPr lang="en-US" sz="2400" b="1" dirty="0" smtClean="0">
                <a:latin typeface="Times New Roman" pitchFamily="18" charset="0"/>
                <a:cs typeface="Times New Roman" pitchFamily="18" charset="0"/>
              </a:rPr>
              <a:t> on-line </a:t>
            </a:r>
            <a:r>
              <a:rPr lang="en-US" sz="2400" dirty="0" smtClean="0">
                <a:latin typeface="Times New Roman" pitchFamily="18" charset="0"/>
                <a:cs typeface="Times New Roman" pitchFamily="18" charset="0"/>
              </a:rPr>
              <a:t>s-a </a:t>
            </a:r>
            <a:r>
              <a:rPr lang="en-US" sz="2400" dirty="0" err="1" smtClean="0">
                <a:latin typeface="Times New Roman" pitchFamily="18" charset="0"/>
                <a:cs typeface="Times New Roman" pitchFamily="18" charset="0"/>
              </a:rPr>
              <a:t>realizat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utiliz</a:t>
            </a:r>
            <a:r>
              <a:rPr lang="ro-RO" sz="2400" dirty="0" smtClean="0">
                <a:latin typeface="Times New Roman" pitchFamily="18" charset="0"/>
                <a:cs typeface="Times New Roman" pitchFamily="18" charset="0"/>
              </a:rPr>
              <a:t>ând </a:t>
            </a:r>
            <a:r>
              <a:rPr lang="en-US" sz="2400" dirty="0" err="1" smtClean="0">
                <a:latin typeface="Times New Roman" pitchFamily="18" charset="0"/>
                <a:cs typeface="Times New Roman" pitchFamily="18" charset="0"/>
              </a:rPr>
              <a:t>statistici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Microsoft Teams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analiza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modul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elevii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echipele</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ș</a:t>
            </a:r>
            <a:r>
              <a:rPr lang="en-US" sz="2400" dirty="0" err="1" smtClean="0">
                <a:latin typeface="Times New Roman" pitchFamily="18" charset="0"/>
                <a:cs typeface="Times New Roman" pitchFamily="18" charset="0"/>
              </a:rPr>
              <a:t>colii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comunică</a:t>
            </a:r>
            <a:r>
              <a:rPr lang="en-US" sz="2400" dirty="0" smtClean="0">
                <a:latin typeface="Times New Roman" pitchFamily="18" charset="0"/>
                <a:cs typeface="Times New Roman" pitchFamily="18" charset="0"/>
              </a:rPr>
              <a:t>.</a:t>
            </a:r>
          </a:p>
          <a:p>
            <a:pPr algn="just">
              <a:buNone/>
            </a:pP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Pe platforma Microsoft Team</a:t>
            </a:r>
            <a:r>
              <a:rPr lang="en-US" sz="2400" dirty="0" smtClean="0">
                <a:latin typeface="Times New Roman" pitchFamily="18" charset="0"/>
                <a:cs typeface="Times New Roman" pitchFamily="18" charset="0"/>
              </a:rPr>
              <a:t>s</a:t>
            </a:r>
            <a:r>
              <a:rPr lang="ro-RO" sz="2400" dirty="0" smtClean="0">
                <a:latin typeface="Times New Roman" pitchFamily="18" charset="0"/>
                <a:cs typeface="Times New Roman" pitchFamily="18" charset="0"/>
              </a:rPr>
              <a:t> se utilizează rapoartele ce pot oferi informații în timp real despre datele și orele de logare a elevilor, lecția / evaluarea la care se lucrează și cantitatea de timp petrecut pe fiecare lecție / evaluare. </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lvl="0" algn="just">
              <a:buNone/>
            </a:pPr>
            <a:endParaRPr lang="en-US" dirty="0"/>
          </a:p>
        </p:txBody>
      </p:sp>
    </p:spTree>
    <p:extLst>
      <p:ext uri="{BB962C8B-B14F-4D97-AF65-F5344CB8AC3E}">
        <p14:creationId xmlns:p14="http://schemas.microsoft.com/office/powerpoint/2010/main" val="3994481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pPr>
              <a:buNone/>
            </a:pP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1.Am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analizat</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câte</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clase</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câți</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elevi</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au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accesat</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platforma</a:t>
            </a:r>
            <a:r>
              <a:rPr lang="en-US"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TEAMS</a:t>
            </a:r>
            <a:r>
              <a:rPr lang="en-US" sz="2800" dirty="0" smtClean="0">
                <a:latin typeface="Times New Roman" pitchFamily="18" charset="0"/>
                <a:cs typeface="Times New Roman" pitchFamily="18" charset="0"/>
              </a:rPr>
              <a:t>.</a:t>
            </a:r>
            <a:endParaRPr lang="en-US" dirty="0"/>
          </a:p>
        </p:txBody>
      </p:sp>
      <p:pic>
        <p:nvPicPr>
          <p:cNvPr id="4" name="Picture 3"/>
          <p:cNvPicPr/>
          <p:nvPr/>
        </p:nvPicPr>
        <p:blipFill>
          <a:blip r:embed="rId2"/>
          <a:stretch>
            <a:fillRect/>
          </a:stretch>
        </p:blipFill>
        <p:spPr>
          <a:xfrm>
            <a:off x="1066800" y="1905000"/>
            <a:ext cx="7467600" cy="3733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838200"/>
            <a:ext cx="8382000" cy="43853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534400" cy="5550091"/>
          </a:xfrm>
        </p:spPr>
        <p:txBody>
          <a:bodyPr/>
          <a:lstStyle/>
          <a:p>
            <a:pPr lvl="0" algn="just">
              <a:buNone/>
            </a:pP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2.Am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comunicat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în</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permanentă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cu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celectivul</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cadrelor</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didactice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realizarea</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întâlnilor</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on-line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postarea</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platformă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diferitelor</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materiale</a:t>
            </a:r>
            <a:r>
              <a:rPr lang="en-US" sz="2400" dirty="0" smtClean="0">
                <a:latin typeface="Times New Roman" pitchFamily="18" charset="0"/>
                <a:cs typeface="Times New Roman" pitchFamily="18" charset="0"/>
              </a:rPr>
              <a:t>.</a:t>
            </a:r>
          </a:p>
          <a:p>
            <a:pPr>
              <a:buNone/>
            </a:pPr>
            <a:endParaRPr lang="en-US" dirty="0"/>
          </a:p>
        </p:txBody>
      </p:sp>
      <p:pic>
        <p:nvPicPr>
          <p:cNvPr id="4" name="Picture 3"/>
          <p:cNvPicPr/>
          <p:nvPr/>
        </p:nvPicPr>
        <p:blipFill>
          <a:blip r:embed="rId2"/>
          <a:stretch>
            <a:fillRect/>
          </a:stretch>
        </p:blipFill>
        <p:spPr>
          <a:xfrm>
            <a:off x="1295400" y="1676400"/>
            <a:ext cx="7467600" cy="4343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458200" cy="5321491"/>
          </a:xfrm>
        </p:spPr>
        <p:txBody>
          <a:bodyPr/>
          <a:lstStyle/>
          <a:p>
            <a:pPr algn="just">
              <a:buNone/>
            </a:pP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3</a:t>
            </a:r>
            <a:r>
              <a:rPr lang="en-US" i="1" dirty="0" smtClean="0">
                <a:solidFill>
                  <a:srgbClr val="00B050"/>
                </a:solidFill>
                <a:effectLst>
                  <a:outerShdw blurRad="38100" dist="38100" dir="2700000" algn="tl">
                    <a:srgbClr val="000000">
                      <a:alpha val="43137"/>
                    </a:srgbClr>
                  </a:outerShdw>
                </a:effectLst>
              </a:rPr>
              <a:t>. </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Am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analizat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câți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utilizatori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elevi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se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conectează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platformă</a:t>
            </a:r>
            <a:endParaRPr lang="en-US" sz="2400"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381000" y="1447800"/>
            <a:ext cx="3657600" cy="3581400"/>
          </a:xfrm>
          <a:prstGeom prst="rect">
            <a:avLst/>
          </a:prstGeom>
        </p:spPr>
      </p:pic>
      <p:pic>
        <p:nvPicPr>
          <p:cNvPr id="5" name="Picture 4"/>
          <p:cNvPicPr/>
          <p:nvPr/>
        </p:nvPicPr>
        <p:blipFill>
          <a:blip r:embed="rId3"/>
          <a:stretch>
            <a:fillRect/>
          </a:stretch>
        </p:blipFill>
        <p:spPr>
          <a:xfrm>
            <a:off x="4038600" y="1752600"/>
            <a:ext cx="4629150" cy="44481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buNone/>
            </a:pP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4. Am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analizat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materiale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sunt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postate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platformă</a:t>
            </a:r>
            <a:endPar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2400"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0" y="990600"/>
            <a:ext cx="4572000" cy="3962400"/>
          </a:xfrm>
          <a:prstGeom prst="rect">
            <a:avLst/>
          </a:prstGeom>
        </p:spPr>
      </p:pic>
      <p:pic>
        <p:nvPicPr>
          <p:cNvPr id="5" name="Picture 4"/>
          <p:cNvPicPr/>
          <p:nvPr/>
        </p:nvPicPr>
        <p:blipFill>
          <a:blip r:embed="rId3"/>
          <a:stretch>
            <a:fillRect/>
          </a:stretch>
        </p:blipFill>
        <p:spPr>
          <a:xfrm>
            <a:off x="4495800" y="2743200"/>
            <a:ext cx="4495800" cy="36671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buNone/>
            </a:pP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5. Am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analizat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câte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activități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se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desfășoară</a:t>
            </a:r>
            <a:endPar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2400"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228600" y="1143000"/>
            <a:ext cx="4333875" cy="3476625"/>
          </a:xfrm>
          <a:prstGeom prst="rect">
            <a:avLst/>
          </a:prstGeom>
        </p:spPr>
      </p:pic>
      <p:pic>
        <p:nvPicPr>
          <p:cNvPr id="5" name="Picture 4"/>
          <p:cNvPicPr/>
          <p:nvPr/>
        </p:nvPicPr>
        <p:blipFill>
          <a:blip r:embed="rId3"/>
          <a:stretch>
            <a:fillRect/>
          </a:stretch>
        </p:blipFill>
        <p:spPr>
          <a:xfrm>
            <a:off x="4343400" y="2590800"/>
            <a:ext cx="4648200" cy="3200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609600"/>
            <a:ext cx="8058150" cy="40290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lnSpcReduction="10000"/>
          </a:bodyPr>
          <a:lstStyle/>
          <a:p>
            <a:pPr algn="just">
              <a:buNone/>
            </a:pPr>
            <a:r>
              <a:rPr lang="en-US" sz="2600" dirty="0" smtClean="0">
                <a:latin typeface="Times New Roman" pitchFamily="18" charset="0"/>
                <a:cs typeface="Times New Roman" pitchFamily="18" charset="0"/>
              </a:rPr>
              <a:t>		</a:t>
            </a:r>
            <a:r>
              <a:rPr lang="ro-RO" sz="2600" dirty="0" smtClean="0">
                <a:latin typeface="Times New Roman" pitchFamily="18" charset="0"/>
                <a:cs typeface="Times New Roman" pitchFamily="18" charset="0"/>
              </a:rPr>
              <a:t>Management înseamnă control și verificare a sistemului </a:t>
            </a:r>
            <a:r>
              <a:rPr lang="en-US" sz="2600" dirty="0" err="1" smtClean="0">
                <a:latin typeface="Times New Roman" pitchFamily="18" charset="0"/>
                <a:cs typeface="Times New Roman" pitchFamily="18" charset="0"/>
              </a:rPr>
              <a:t>educa</a:t>
            </a:r>
            <a:r>
              <a:rPr lang="en-US" sz="2600" dirty="0" err="1" smtClean="0">
                <a:latin typeface="Times New Roman"/>
                <a:cs typeface="Times New Roman"/>
              </a:rPr>
              <a:t>ţional</a:t>
            </a:r>
            <a:r>
              <a:rPr lang="en-US" sz="2600" dirty="0" smtClean="0">
                <a:latin typeface="Times New Roman"/>
                <a:cs typeface="Times New Roman"/>
              </a:rPr>
              <a:t> </a:t>
            </a:r>
            <a:r>
              <a:rPr lang="ro-RO" sz="2600" dirty="0" smtClean="0">
                <a:latin typeface="Times New Roman" pitchFamily="18" charset="0"/>
                <a:cs typeface="Times New Roman" pitchFamily="18" charset="0"/>
              </a:rPr>
              <a:t>pentru a identifica nevoile și deficiențele.</a:t>
            </a: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		</a:t>
            </a:r>
            <a:r>
              <a:rPr lang="ro-RO" sz="2600" dirty="0" smtClean="0">
                <a:latin typeface="Times New Roman" pitchFamily="18" charset="0"/>
                <a:cs typeface="Times New Roman" pitchFamily="18" charset="0"/>
              </a:rPr>
              <a:t> Primele întrebări ce apar la un manager: </a:t>
            </a: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a:t>
            </a:r>
            <a:r>
              <a:rPr lang="ro-RO" sz="2600" dirty="0" smtClean="0">
                <a:latin typeface="Times New Roman" pitchFamily="18" charset="0"/>
                <a:cs typeface="Times New Roman" pitchFamily="18" charset="0"/>
              </a:rPr>
              <a:t>Sistemul educațional are resurse financiare, fizice și umane suficiente pentru a funcționa corect și, prin urmare, pentru a produce rezultatele scontate? </a:t>
            </a: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a:t>
            </a:r>
            <a:r>
              <a:rPr lang="ro-RO" sz="2600" dirty="0" smtClean="0">
                <a:latin typeface="Times New Roman" pitchFamily="18" charset="0"/>
                <a:cs typeface="Times New Roman" pitchFamily="18" charset="0"/>
              </a:rPr>
              <a:t>Sistemul educațional răspunde suficient nevoii de educație? </a:t>
            </a: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a:t>
            </a:r>
            <a:r>
              <a:rPr lang="ro-RO" sz="2600" dirty="0" smtClean="0">
                <a:latin typeface="Times New Roman" pitchFamily="18" charset="0"/>
                <a:cs typeface="Times New Roman" pitchFamily="18" charset="0"/>
              </a:rPr>
              <a:t>Ce educație le oferim elevilor și cu ce succes? </a:t>
            </a:r>
            <a:endParaRPr lang="en-US" sz="2600" dirty="0" smtClean="0">
              <a:latin typeface="Times New Roman" pitchFamily="18" charset="0"/>
              <a:cs typeface="Times New Roman" pitchFamily="18" charset="0"/>
            </a:endParaRPr>
          </a:p>
          <a:p>
            <a:pPr algn="just">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ro-RO" sz="2600" dirty="0" smtClean="0">
                <a:latin typeface="Times New Roman" pitchFamily="18" charset="0"/>
                <a:cs typeface="Times New Roman" pitchFamily="18" charset="0"/>
              </a:rPr>
              <a:t>Analizarea situației și stabilirea unui plan este un pas necesar și fundamental în procesul de planificare. </a:t>
            </a: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		</a:t>
            </a:r>
            <a:r>
              <a:rPr lang="ro-RO" sz="2600" dirty="0" smtClean="0">
                <a:latin typeface="Times New Roman" pitchFamily="18" charset="0"/>
                <a:cs typeface="Times New Roman" pitchFamily="18" charset="0"/>
              </a:rPr>
              <a:t>Pentru ca un plan să fie eficient, acesta ar trebui să se bazeze pe o analiză detaliată și critică a situației, prin monitorizarea activității identificând problemele și cauzele, asupra cărora ar trebui să acționeze noile programe care urmează a fi implementate. </a:t>
            </a:r>
            <a:endParaRPr lang="en-US" sz="2600" dirty="0" smtClean="0">
              <a:latin typeface="Times New Roman" pitchFamily="18" charset="0"/>
              <a:cs typeface="Times New Roman" pitchFamily="18" charset="0"/>
            </a:endParaRPr>
          </a:p>
          <a:p>
            <a:endParaRPr lang="en-US" dirty="0"/>
          </a:p>
        </p:txBody>
      </p:sp>
      <p:pic>
        <p:nvPicPr>
          <p:cNvPr id="4" name="Picture 3"/>
          <p:cNvPicPr/>
          <p:nvPr/>
        </p:nvPicPr>
        <p:blipFill>
          <a:blip r:embed="rId2" cstate="print"/>
          <a:stretch>
            <a:fillRect/>
          </a:stretch>
        </p:blipFill>
        <p:spPr>
          <a:xfrm>
            <a:off x="5257800" y="5334000"/>
            <a:ext cx="1773140" cy="1183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lvl="0" algn="just">
              <a:buNone/>
            </a:pP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6.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Pentru</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vizualiza</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analize</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la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nivel</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echipă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în</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Microsoft Teams am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rugat</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colegii</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-mi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trimită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analiza</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statistică</a:t>
            </a:r>
            <a:r>
              <a:rPr lang="en-US" sz="24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2400" i="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activităților</a:t>
            </a:r>
            <a:r>
              <a:rPr lang="en-US" dirty="0" smtClean="0"/>
              <a:t>:</a:t>
            </a:r>
          </a:p>
          <a:p>
            <a:pPr>
              <a:buNone/>
            </a:pPr>
            <a:endParaRPr lang="en-US" dirty="0"/>
          </a:p>
        </p:txBody>
      </p:sp>
      <p:pic>
        <p:nvPicPr>
          <p:cNvPr id="4" name="Picture 3"/>
          <p:cNvPicPr/>
          <p:nvPr/>
        </p:nvPicPr>
        <p:blipFill>
          <a:blip r:embed="rId2"/>
          <a:stretch>
            <a:fillRect/>
          </a:stretch>
        </p:blipFill>
        <p:spPr>
          <a:xfrm>
            <a:off x="228600" y="1447800"/>
            <a:ext cx="8534400" cy="5181600"/>
          </a:xfrm>
          <a:prstGeom prst="rect">
            <a:avLst/>
          </a:prstGeom>
        </p:spPr>
      </p:pic>
      <p:sp>
        <p:nvSpPr>
          <p:cNvPr id="8193" name="Rectangle 1"/>
          <p:cNvSpPr>
            <a:spLocks noChangeArrowheads="1"/>
          </p:cNvSpPr>
          <p:nvPr/>
        </p:nvSpPr>
        <p:spPr bwMode="auto">
          <a:xfrm>
            <a:off x="2895600" y="4343400"/>
            <a:ext cx="5791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Analiza</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afișează</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un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număr</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mesaje</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trimise</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echipei</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în</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intervalul</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timp</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selectat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asemenea</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primim</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o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histogramă</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care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indică</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modul</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în</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care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numărul</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utilizatorilor</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activi</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variat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în</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timpul</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perioadei</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utilizator</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activ</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este</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orice</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membru</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echipei</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care a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postat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un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mesaj</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în</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fir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sau</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efectuat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o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acțiune</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intenționată</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în</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cadrul</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unui</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client Teams.</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686800" cy="5854891"/>
          </a:xfrm>
        </p:spPr>
        <p:txBody>
          <a:bodyPr/>
          <a:lstStyle/>
          <a:p>
            <a:pPr algn="just">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Putem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obține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informații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detaliate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despre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activitatea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unei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echipe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făcând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clic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numele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acesteia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Acest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lucru</a:t>
            </a:r>
            <a:r>
              <a:rPr lang="en-US" sz="1800" dirty="0" smtClean="0">
                <a:latin typeface="Times New Roman" pitchFamily="18" charset="0"/>
                <a:cs typeface="Times New Roman" pitchFamily="18" charset="0"/>
              </a:rPr>
              <a:t> ne </a:t>
            </a:r>
            <a:r>
              <a:rPr lang="en-US" sz="1800" dirty="0" err="1" smtClean="0">
                <a:latin typeface="Times New Roman" pitchFamily="18" charset="0"/>
                <a:cs typeface="Times New Roman" pitchFamily="18" charset="0"/>
              </a:rPr>
              <a:t>va</a:t>
            </a:r>
            <a:r>
              <a:rPr lang="en-US" sz="1800" dirty="0" smtClean="0">
                <a:latin typeface="Times New Roman" pitchFamily="18" charset="0"/>
                <a:cs typeface="Times New Roman" pitchFamily="18" charset="0"/>
              </a:rPr>
              <a:t> duce direct la </a:t>
            </a:r>
            <a:r>
              <a:rPr lang="en-US" sz="1800" dirty="0" err="1" smtClean="0">
                <a:latin typeface="Times New Roman" pitchFamily="18" charset="0"/>
                <a:cs typeface="Times New Roman" pitchFamily="18" charset="0"/>
              </a:rPr>
              <a:t>pagina</a:t>
            </a:r>
            <a:r>
              <a:rPr lang="en-US" sz="1800" dirty="0" smtClean="0">
                <a:latin typeface="Times New Roman" pitchFamily="18" charset="0"/>
                <a:cs typeface="Times New Roman" pitchFamily="18" charset="0"/>
              </a:rPr>
              <a:t> de </a:t>
            </a:r>
            <a:r>
              <a:rPr lang="en-US" sz="1800" dirty="0" err="1" smtClean="0">
                <a:latin typeface="Times New Roman" pitchFamily="18" charset="0"/>
                <a:cs typeface="Times New Roman" pitchFamily="18" charset="0"/>
              </a:rPr>
              <a:t>analiză</a:t>
            </a:r>
            <a:r>
              <a:rPr lang="en-US" sz="1800" dirty="0" smtClean="0">
                <a:latin typeface="Times New Roman" pitchFamily="18" charset="0"/>
                <a:cs typeface="Times New Roman" pitchFamily="18" charset="0"/>
              </a:rPr>
              <a:t> la </a:t>
            </a:r>
            <a:r>
              <a:rPr lang="en-US" sz="1800" dirty="0" err="1" smtClean="0">
                <a:latin typeface="Times New Roman" pitchFamily="18" charset="0"/>
                <a:cs typeface="Times New Roman" pitchFamily="18" charset="0"/>
              </a:rPr>
              <a:t>nivel</a:t>
            </a:r>
            <a:r>
              <a:rPr lang="en-US" sz="1800" dirty="0" smtClean="0">
                <a:latin typeface="Times New Roman" pitchFamily="18" charset="0"/>
                <a:cs typeface="Times New Roman" pitchFamily="18" charset="0"/>
              </a:rPr>
              <a:t> de </a:t>
            </a:r>
            <a:r>
              <a:rPr lang="en-US" sz="1800" dirty="0" err="1" smtClean="0">
                <a:latin typeface="Times New Roman" pitchFamily="18" charset="0"/>
                <a:cs typeface="Times New Roman" pitchFamily="18" charset="0"/>
              </a:rPr>
              <a:t>echipă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Acest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lucru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poate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accesat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și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făcând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clic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butonul</a:t>
            </a:r>
            <a:r>
              <a:rPr lang="en-US" sz="1800" dirty="0" smtClean="0">
                <a:latin typeface="Times New Roman" pitchFamily="18" charset="0"/>
                <a:cs typeface="Times New Roman" pitchFamily="18" charset="0"/>
              </a:rPr>
              <a:t> „…” de </a:t>
            </a:r>
            <a:r>
              <a:rPr lang="en-US" sz="1800" dirty="0" err="1" smtClean="0">
                <a:latin typeface="Times New Roman" pitchFamily="18" charset="0"/>
                <a:cs typeface="Times New Roman" pitchFamily="18" charset="0"/>
              </a:rPr>
              <a:t>lângă</a:t>
            </a:r>
            <a:r>
              <a:rPr lang="en-US" sz="1800" dirty="0" smtClean="0">
                <a:latin typeface="Times New Roman" pitchFamily="18" charset="0"/>
                <a:cs typeface="Times New Roman" pitchFamily="18" charset="0"/>
              </a:rPr>
              <a:t> o </a:t>
            </a:r>
            <a:r>
              <a:rPr lang="en-US" sz="1800" dirty="0" err="1" smtClean="0">
                <a:latin typeface="Times New Roman" pitchFamily="18" charset="0"/>
                <a:cs typeface="Times New Roman" pitchFamily="18" charset="0"/>
              </a:rPr>
              <a:t>echipă</a:t>
            </a:r>
            <a:r>
              <a:rPr lang="en-US" sz="1800" dirty="0" smtClean="0">
                <a:latin typeface="Times New Roman" pitchFamily="18" charset="0"/>
                <a:cs typeface="Times New Roman" pitchFamily="18" charset="0"/>
              </a:rPr>
              <a:t> din </a:t>
            </a:r>
            <a:r>
              <a:rPr lang="en-US" sz="1800" dirty="0" err="1" smtClean="0">
                <a:latin typeface="Times New Roman" pitchFamily="18" charset="0"/>
                <a:cs typeface="Times New Roman" pitchFamily="18" charset="0"/>
              </a:rPr>
              <a:t>bara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laterală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Selectăm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Gestionați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echipa</a:t>
            </a:r>
            <a:r>
              <a:rPr lang="en-US" sz="1800" dirty="0" smtClean="0">
                <a:latin typeface="Times New Roman" pitchFamily="18" charset="0"/>
                <a:cs typeface="Times New Roman" pitchFamily="18" charset="0"/>
              </a:rPr>
              <a:t>” din </a:t>
            </a:r>
            <a:r>
              <a:rPr lang="en-US" sz="1800" dirty="0" err="1" smtClean="0">
                <a:latin typeface="Times New Roman" pitchFamily="18" charset="0"/>
                <a:cs typeface="Times New Roman" pitchFamily="18" charset="0"/>
              </a:rPr>
              <a:t>meniul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derulant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apoi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fila</a:t>
            </a:r>
            <a:r>
              <a:rPr lang="en-US" sz="1800" dirty="0" smtClean="0">
                <a:latin typeface="Times New Roman" pitchFamily="18" charset="0"/>
                <a:cs typeface="Times New Roman" pitchFamily="18" charset="0"/>
              </a:rPr>
              <a:t> Analytics din </a:t>
            </a:r>
            <a:r>
              <a:rPr lang="en-US" sz="1800" dirty="0" err="1" smtClean="0">
                <a:latin typeface="Times New Roman" pitchFamily="18" charset="0"/>
                <a:cs typeface="Times New Roman" pitchFamily="18" charset="0"/>
              </a:rPr>
              <a:t>partea</a:t>
            </a:r>
            <a:r>
              <a:rPr lang="en-US" sz="1800" dirty="0" smtClean="0">
                <a:latin typeface="Times New Roman" pitchFamily="18" charset="0"/>
                <a:cs typeface="Times New Roman" pitchFamily="18" charset="0"/>
              </a:rPr>
              <a:t> de </a:t>
            </a:r>
            <a:r>
              <a:rPr lang="en-US" sz="1800" dirty="0" err="1" smtClean="0">
                <a:latin typeface="Times New Roman" pitchFamily="18" charset="0"/>
                <a:cs typeface="Times New Roman" pitchFamily="18" charset="0"/>
              </a:rPr>
              <a:t>sus</a:t>
            </a:r>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paginii</a:t>
            </a:r>
            <a:r>
              <a:rPr lang="en-US" sz="1800" dirty="0" smtClean="0">
                <a:latin typeface="Times New Roman" pitchFamily="18" charset="0"/>
                <a:cs typeface="Times New Roman" pitchFamily="18" charset="0"/>
              </a:rPr>
              <a:t>.</a:t>
            </a:r>
          </a:p>
          <a:p>
            <a:endParaRPr lang="en-US" dirty="0"/>
          </a:p>
        </p:txBody>
      </p:sp>
      <p:pic>
        <p:nvPicPr>
          <p:cNvPr id="4" name="Picture 3"/>
          <p:cNvPicPr/>
          <p:nvPr/>
        </p:nvPicPr>
        <p:blipFill>
          <a:blip r:embed="rId2"/>
          <a:stretch>
            <a:fillRect/>
          </a:stretch>
        </p:blipFill>
        <p:spPr>
          <a:xfrm>
            <a:off x="0" y="1600200"/>
            <a:ext cx="8915400" cy="5257800"/>
          </a:xfrm>
          <a:prstGeom prst="rect">
            <a:avLst/>
          </a:prstGeom>
        </p:spPr>
      </p:pic>
      <p:sp>
        <p:nvSpPr>
          <p:cNvPr id="7169" name="Rectangle 1"/>
          <p:cNvSpPr>
            <a:spLocks noChangeArrowheads="1"/>
          </p:cNvSpPr>
          <p:nvPr/>
        </p:nvSpPr>
        <p:spPr bwMode="auto">
          <a:xfrm>
            <a:off x="0" y="3749457"/>
            <a:ext cx="1905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Utilizatorii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activi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și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valorile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mesajelor</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trimise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sunt</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reprezentate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grafic</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zi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zi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astfel</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Calibri"/>
                <a:ea typeface="Calibri" pitchFamily="34" charset="0"/>
                <a:cs typeface="Times New Roman" pitchFamily="18" charset="0"/>
              </a:rPr>
              <a:t>î</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ncât</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să</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puteți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vedea</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cu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ușurință</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când</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comunicările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echipei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dvs</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au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atins</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un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nivel</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maxim.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Datele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oferă</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un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punct</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plecare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atunci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când</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evaluăm</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tiparele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utilizare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și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obiceiurile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lucru</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ale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echipei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5"/>
          <p:cNvSpPr/>
          <p:nvPr/>
        </p:nvSpPr>
        <p:spPr>
          <a:xfrm>
            <a:off x="3810000" y="1600200"/>
            <a:ext cx="4572000" cy="923330"/>
          </a:xfrm>
          <a:prstGeom prst="rect">
            <a:avLst/>
          </a:prstGeom>
        </p:spPr>
        <p:txBody>
          <a:bodyPr>
            <a:spAutoFit/>
          </a:bodyPr>
          <a:lstStyle/>
          <a:p>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Analiza</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la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nivel</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echipă</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ne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oferă</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o imagine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mult</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mai</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detaliată</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asupra</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tiparelor</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a:t>
            </a:r>
            <a:r>
              <a:rPr kumimoji="0" lang="en-US"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mesagerie</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srcRect/>
          <a:stretch>
            <a:fillRect/>
          </a:stretch>
        </p:blipFill>
        <p:spPr bwMode="auto">
          <a:xfrm>
            <a:off x="228600" y="1219200"/>
            <a:ext cx="8763000" cy="4800600"/>
          </a:xfrm>
          <a:prstGeom prst="rect">
            <a:avLst/>
          </a:prstGeom>
          <a:noFill/>
          <a:ln w="9525">
            <a:noFill/>
            <a:miter lim="800000"/>
            <a:headEnd/>
            <a:tailEnd/>
          </a:ln>
          <a:effectLst/>
        </p:spPr>
      </p:pic>
      <p:sp>
        <p:nvSpPr>
          <p:cNvPr id="4" name="Text Placeholder 1">
            <a:extLst>
              <a:ext uri="{FF2B5EF4-FFF2-40B4-BE49-F238E27FC236}">
                <a16:creationId xmlns:a16="http://schemas.microsoft.com/office/drawing/2014/main" xmlns="" id="{206381AD-4C2B-4745-99B1-0BBCE6131A71}"/>
              </a:ext>
            </a:extLst>
          </p:cNvPr>
          <p:cNvSpPr>
            <a:spLocks noGrp="1"/>
          </p:cNvSpPr>
          <p:nvPr>
            <p:ph type="title"/>
          </p:nvPr>
        </p:nvSpPr>
        <p:spPr>
          <a:prstGeom prst="rect">
            <a:avLst/>
          </a:prstGeom>
        </p:spPr>
        <p:txBody>
          <a:bodyPr>
            <a:normAutofit/>
          </a:bodyPr>
          <a:lstStyle/>
          <a:p>
            <a:pPr algn="ctr"/>
            <a:r>
              <a:rPr lang="ro-RO" sz="3600" dirty="0" smtClean="0">
                <a:solidFill>
                  <a:srgbClr val="00B050"/>
                </a:solidFill>
              </a:rPr>
              <a:t>Analiză SWOT a învăţării online</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334000"/>
          </a:xfrm>
        </p:spPr>
        <p:txBody>
          <a:bodyPr>
            <a:normAutofit/>
          </a:bodyPr>
          <a:lstStyle/>
          <a:p>
            <a:pPr algn="just"/>
            <a:r>
              <a:rPr lang="vi-VN" dirty="0" smtClean="0">
                <a:latin typeface="Times New Roman" pitchFamily="18" charset="0"/>
                <a:cs typeface="Times New Roman" pitchFamily="18" charset="0"/>
              </a:rPr>
              <a:t>Începând cu 11 martie 2020, ca urmare a deciziei Ministerului Educației și Cercetării de a suspenda cursurile față-în-față, </a:t>
            </a:r>
            <a:r>
              <a:rPr lang="en-US" dirty="0" err="1" smtClean="0">
                <a:latin typeface="Times New Roman" pitchFamily="18" charset="0"/>
                <a:cs typeface="Times New Roman" pitchFamily="18" charset="0"/>
              </a:rPr>
              <a:t>cadrele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didactice</a:t>
            </a:r>
            <a:r>
              <a:rPr lang="en-US" dirty="0" smtClean="0">
                <a:latin typeface="Times New Roman" pitchFamily="18" charset="0"/>
                <a:cs typeface="Times New Roman" pitchFamily="18" charset="0"/>
              </a:rPr>
              <a:t> ale </a:t>
            </a:r>
            <a:r>
              <a:rPr lang="en-US" dirty="0" err="1" smtClean="0">
                <a:latin typeface="Times New Roman" pitchFamily="18" charset="0"/>
                <a:cs typeface="Times New Roman" pitchFamily="18" charset="0"/>
              </a:rPr>
              <a:t>şcolii</a:t>
            </a:r>
            <a:r>
              <a:rPr lang="en-US" dirty="0" smtClean="0">
                <a:latin typeface="Times New Roman" pitchFamily="18" charset="0"/>
                <a:cs typeface="Times New Roman" pitchFamily="18" charset="0"/>
              </a:rPr>
              <a:t> s-au</a:t>
            </a:r>
            <a:r>
              <a:rPr lang="vi-VN" dirty="0" smtClean="0">
                <a:latin typeface="Times New Roman" pitchFamily="18" charset="0"/>
                <a:cs typeface="Times New Roman" pitchFamily="18" charset="0"/>
              </a:rPr>
              <a:t> reorient</a:t>
            </a:r>
            <a:r>
              <a:rPr lang="en-US" dirty="0" smtClean="0">
                <a:latin typeface="Times New Roman" pitchFamily="18" charset="0"/>
                <a:cs typeface="Times New Roman" pitchFamily="18" charset="0"/>
              </a:rPr>
              <a:t>at</a:t>
            </a:r>
            <a:r>
              <a:rPr lang="vi-VN" dirty="0" smtClean="0">
                <a:latin typeface="Times New Roman" pitchFamily="18" charset="0"/>
                <a:cs typeface="Times New Roman" pitchFamily="18" charset="0"/>
              </a:rPr>
              <a:t> către practici noi de comunicare și de cooperare prin care să asigure continuitatea învățării și funcționarea organizațională. </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Măsurile instituite prin starea de urgență ne relevă maniere diferite, câteodată inedite, de </a:t>
            </a:r>
            <a:r>
              <a:rPr lang="vi-VN" dirty="0" smtClean="0">
                <a:solidFill>
                  <a:srgbClr val="C00000"/>
                </a:solidFill>
                <a:latin typeface="Times New Roman" pitchFamily="18" charset="0"/>
                <a:cs typeface="Times New Roman" pitchFamily="18" charset="0"/>
              </a:rPr>
              <a:t>a fi </a:t>
            </a:r>
            <a:r>
              <a:rPr lang="vi-VN" dirty="0" smtClean="0">
                <a:latin typeface="Times New Roman" pitchFamily="18" charset="0"/>
                <a:cs typeface="Times New Roman" pitchFamily="18" charset="0"/>
              </a:rPr>
              <a:t>și </a:t>
            </a:r>
            <a:r>
              <a:rPr lang="vi-VN" dirty="0" smtClean="0">
                <a:solidFill>
                  <a:srgbClr val="C00000"/>
                </a:solidFill>
                <a:latin typeface="Times New Roman" pitchFamily="18" charset="0"/>
                <a:cs typeface="Times New Roman" pitchFamily="18" charset="0"/>
              </a:rPr>
              <a:t>a acționa</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3" name="Text Placeholder 1">
            <a:extLst>
              <a:ext uri="{FF2B5EF4-FFF2-40B4-BE49-F238E27FC236}">
                <a16:creationId xmlns:a16="http://schemas.microsoft.com/office/drawing/2014/main" xmlns="" id="{206381AD-4C2B-4745-99B1-0BBCE6131A71}"/>
              </a:ext>
            </a:extLst>
          </p:cNvPr>
          <p:cNvSpPr txBox="1">
            <a:spLocks/>
          </p:cNvSpPr>
          <p:nvPr/>
        </p:nvSpPr>
        <p:spPr>
          <a:xfrm>
            <a:off x="5029200" y="6248400"/>
            <a:ext cx="4114800" cy="609600"/>
          </a:xfrm>
          <a:prstGeom prst="rect">
            <a:avLst/>
          </a:prstGeom>
        </p:spPr>
        <p:txBody>
          <a:bodyPr vert="horz"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Online - Eficienţă </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82000" cy="5867400"/>
          </a:xfrm>
        </p:spPr>
        <p:txBody>
          <a:bodyPr>
            <a:normAutofit fontScale="92500" lnSpcReduction="20000"/>
          </a:bodyPr>
          <a:lstStyle/>
          <a:p>
            <a:pPr algn="just">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Pentru</a:t>
            </a:r>
            <a:r>
              <a:rPr lang="en-US" sz="3100" dirty="0" smtClean="0">
                <a:latin typeface="Times New Roman" pitchFamily="18" charset="0"/>
                <a:cs typeface="Times New Roman" pitchFamily="18" charset="0"/>
              </a:rPr>
              <a:t> a </a:t>
            </a:r>
            <a:r>
              <a:rPr lang="en-US" sz="3100" dirty="0" err="1" smtClean="0">
                <a:latin typeface="Times New Roman" pitchFamily="18" charset="0"/>
                <a:cs typeface="Times New Roman" pitchFamily="18" charset="0"/>
              </a:rPr>
              <a:t>susține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activități</a:t>
            </a:r>
            <a:r>
              <a:rPr lang="en-US" sz="3100" dirty="0" smtClean="0">
                <a:latin typeface="Times New Roman" pitchFamily="18" charset="0"/>
                <a:cs typeface="Times New Roman" pitchFamily="18" charset="0"/>
              </a:rPr>
              <a:t> de </a:t>
            </a:r>
            <a:r>
              <a:rPr lang="en-US" sz="3100" dirty="0" err="1" smtClean="0">
                <a:latin typeface="Times New Roman" pitchFamily="18" charset="0"/>
                <a:cs typeface="Times New Roman" pitchFamily="18" charset="0"/>
              </a:rPr>
              <a:t>învățare</a:t>
            </a:r>
            <a:r>
              <a:rPr lang="en-US" sz="3100" dirty="0" smtClean="0">
                <a:latin typeface="Times New Roman" pitchFamily="18" charset="0"/>
                <a:cs typeface="Times New Roman" pitchFamily="18" charset="0"/>
              </a:rPr>
              <a:t> la </a:t>
            </a:r>
            <a:r>
              <a:rPr lang="en-US" sz="3100" dirty="0" err="1" smtClean="0">
                <a:latin typeface="Times New Roman" pitchFamily="18" charset="0"/>
                <a:cs typeface="Times New Roman" pitchFamily="18" charset="0"/>
              </a:rPr>
              <a:t>distanță</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profesorii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și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elevii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folosesc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mai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multe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mijloace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specifice</a:t>
            </a:r>
            <a:r>
              <a:rPr lang="en-US" sz="3100" dirty="0" smtClean="0">
                <a:latin typeface="Times New Roman" pitchFamily="18" charset="0"/>
                <a:cs typeface="Times New Roman" pitchFamily="18" charset="0"/>
              </a:rPr>
              <a:t>: </a:t>
            </a:r>
          </a:p>
          <a:p>
            <a:pPr algn="just">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aplicații</a:t>
            </a:r>
            <a:r>
              <a:rPr lang="en-US" sz="3100" dirty="0" smtClean="0">
                <a:latin typeface="Times New Roman" pitchFamily="18" charset="0"/>
                <a:cs typeface="Times New Roman" pitchFamily="18" charset="0"/>
              </a:rPr>
              <a:t> simple </a:t>
            </a:r>
            <a:r>
              <a:rPr lang="en-US" sz="3100" dirty="0" err="1" smtClean="0">
                <a:latin typeface="Times New Roman" pitchFamily="18" charset="0"/>
                <a:cs typeface="Times New Roman" pitchFamily="18" charset="0"/>
              </a:rPr>
              <a:t>pentru</a:t>
            </a:r>
            <a:r>
              <a:rPr lang="en-US" sz="3100" dirty="0" smtClean="0">
                <a:latin typeface="Times New Roman" pitchFamily="18" charset="0"/>
                <a:cs typeface="Times New Roman" pitchFamily="18" charset="0"/>
              </a:rPr>
              <a:t> </a:t>
            </a:r>
            <a:r>
              <a:rPr lang="en-US" sz="3100" i="1" dirty="0" err="1" smtClean="0">
                <a:latin typeface="Times New Roman" pitchFamily="18" charset="0"/>
                <a:cs typeface="Times New Roman" pitchFamily="18" charset="0"/>
              </a:rPr>
              <a:t>comunicare</a:t>
            </a:r>
            <a:r>
              <a:rPr lang="en-US" sz="3100" i="1" dirty="0" smtClean="0">
                <a:latin typeface="Times New Roman" pitchFamily="18" charset="0"/>
                <a:cs typeface="Times New Roman" pitchFamily="18" charset="0"/>
              </a:rPr>
              <a:t> </a:t>
            </a:r>
            <a:r>
              <a:rPr lang="en-US" sz="3100" i="1" dirty="0" err="1" smtClean="0">
                <a:latin typeface="Times New Roman" pitchFamily="18" charset="0"/>
                <a:cs typeface="Times New Roman" pitchFamily="18" charset="0"/>
              </a:rPr>
              <a:t>asincronă</a:t>
            </a:r>
            <a:r>
              <a:rPr lang="en-US" sz="3100" i="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de </a:t>
            </a:r>
            <a:r>
              <a:rPr lang="en-US" sz="3100" dirty="0" err="1" smtClean="0">
                <a:latin typeface="Times New Roman" pitchFamily="18" charset="0"/>
                <a:cs typeface="Times New Roman" pitchFamily="18" charset="0"/>
              </a:rPr>
              <a:t>grup</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precum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Whatsapp</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Facebook</a:t>
            </a:r>
            <a:r>
              <a:rPr lang="en-US" sz="3100" dirty="0" smtClean="0">
                <a:latin typeface="Times New Roman" pitchFamily="18" charset="0"/>
                <a:cs typeface="Times New Roman" pitchFamily="18" charset="0"/>
              </a:rPr>
              <a:t>, chat messenger etc.; </a:t>
            </a:r>
          </a:p>
          <a:p>
            <a:pPr algn="just">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apeluri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telefonice</a:t>
            </a:r>
            <a:r>
              <a:rPr lang="en-US" sz="3100" dirty="0" smtClean="0">
                <a:latin typeface="Times New Roman" pitchFamily="18" charset="0"/>
                <a:cs typeface="Times New Roman" pitchFamily="18" charset="0"/>
              </a:rPr>
              <a:t>/ SMS/ canal de </a:t>
            </a:r>
            <a:r>
              <a:rPr lang="en-US" sz="3100" dirty="0" err="1" smtClean="0">
                <a:latin typeface="Times New Roman" pitchFamily="18" charset="0"/>
                <a:cs typeface="Times New Roman" pitchFamily="18" charset="0"/>
              </a:rPr>
              <a:t>comunicare</a:t>
            </a:r>
            <a:r>
              <a:rPr lang="en-US" sz="3100" dirty="0" smtClean="0">
                <a:latin typeface="Times New Roman" pitchFamily="18" charset="0"/>
                <a:cs typeface="Times New Roman" pitchFamily="18" charset="0"/>
              </a:rPr>
              <a:t> cu </a:t>
            </a:r>
            <a:r>
              <a:rPr lang="en-US" sz="3100" dirty="0" err="1" smtClean="0">
                <a:latin typeface="Times New Roman" pitchFamily="18" charset="0"/>
                <a:cs typeface="Times New Roman" pitchFamily="18" charset="0"/>
              </a:rPr>
              <a:t>fiecare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elev</a:t>
            </a:r>
            <a:r>
              <a:rPr lang="en-US" sz="3100" dirty="0" smtClean="0">
                <a:latin typeface="Times New Roman" pitchFamily="18" charset="0"/>
                <a:cs typeface="Times New Roman" pitchFamily="18" charset="0"/>
              </a:rPr>
              <a:t>;</a:t>
            </a:r>
          </a:p>
          <a:p>
            <a:pPr algn="just">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utilizarea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resurselor</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educaționale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deschise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și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conținutului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digitale</a:t>
            </a:r>
            <a:r>
              <a:rPr lang="en-US" sz="3100" dirty="0" smtClean="0">
                <a:latin typeface="Times New Roman" pitchFamily="18" charset="0"/>
                <a:cs typeface="Times New Roman" pitchFamily="18" charset="0"/>
              </a:rPr>
              <a:t>, cum </a:t>
            </a:r>
            <a:r>
              <a:rPr lang="en-US" sz="3100" dirty="0" err="1" smtClean="0">
                <a:latin typeface="Times New Roman" pitchFamily="18" charset="0"/>
                <a:cs typeface="Times New Roman" pitchFamily="18" charset="0"/>
              </a:rPr>
              <a:t>ar</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fi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situri</a:t>
            </a:r>
            <a:r>
              <a:rPr lang="en-US" sz="3100" dirty="0" smtClean="0">
                <a:latin typeface="Times New Roman" pitchFamily="18" charset="0"/>
                <a:cs typeface="Times New Roman" pitchFamily="18" charset="0"/>
              </a:rPr>
              <a:t> cu </a:t>
            </a:r>
            <a:r>
              <a:rPr lang="en-US" sz="3100" dirty="0" err="1" smtClean="0">
                <a:latin typeface="Times New Roman" pitchFamily="18" charset="0"/>
                <a:cs typeface="Times New Roman" pitchFamily="18" charset="0"/>
              </a:rPr>
              <a:t>informații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și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ilustrații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biblioteci</a:t>
            </a:r>
            <a:r>
              <a:rPr lang="en-US" sz="3100" dirty="0" smtClean="0">
                <a:latin typeface="Times New Roman" pitchFamily="18" charset="0"/>
                <a:cs typeface="Times New Roman" pitchFamily="18" charset="0"/>
              </a:rPr>
              <a:t> online, </a:t>
            </a:r>
            <a:r>
              <a:rPr lang="en-US" sz="3100" dirty="0" err="1" smtClean="0">
                <a:latin typeface="Times New Roman" pitchFamily="18" charset="0"/>
                <a:cs typeface="Times New Roman" pitchFamily="18" charset="0"/>
              </a:rPr>
              <a:t>simulări</a:t>
            </a:r>
            <a:r>
              <a:rPr lang="en-US" sz="3100" dirty="0" smtClean="0">
                <a:latin typeface="Times New Roman" pitchFamily="18" charset="0"/>
                <a:cs typeface="Times New Roman" pitchFamily="18" charset="0"/>
              </a:rPr>
              <a:t>, soft </a:t>
            </a:r>
            <a:r>
              <a:rPr lang="en-US" sz="3100" dirty="0" err="1" smtClean="0">
                <a:latin typeface="Times New Roman" pitchFamily="18" charset="0"/>
                <a:cs typeface="Times New Roman" pitchFamily="18" charset="0"/>
              </a:rPr>
              <a:t>educațional</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laboratoare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virtuale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muzee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virtuale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Digitaliada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LearningApps</a:t>
            </a:r>
            <a:r>
              <a:rPr lang="en-US" sz="3100" dirty="0" smtClean="0">
                <a:latin typeface="Times New Roman" pitchFamily="18" charset="0"/>
                <a:cs typeface="Times New Roman" pitchFamily="18" charset="0"/>
              </a:rPr>
              <a:t> etc.</a:t>
            </a:r>
          </a:p>
          <a:p>
            <a:pPr algn="just">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platformele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specializate</a:t>
            </a:r>
            <a:r>
              <a:rPr lang="en-US" sz="3100" dirty="0" smtClean="0">
                <a:latin typeface="Times New Roman" pitchFamily="18" charset="0"/>
                <a:cs typeface="Times New Roman" pitchFamily="18" charset="0"/>
              </a:rPr>
              <a:t> de </a:t>
            </a:r>
            <a:r>
              <a:rPr lang="en-US" sz="3100" dirty="0" err="1" smtClean="0">
                <a:latin typeface="Times New Roman" pitchFamily="18" charset="0"/>
                <a:cs typeface="Times New Roman" pitchFamily="18" charset="0"/>
              </a:rPr>
              <a:t>elearning</a:t>
            </a:r>
            <a:r>
              <a:rPr lang="en-US" sz="3100" dirty="0" smtClean="0">
                <a:latin typeface="Times New Roman" pitchFamily="18" charset="0"/>
                <a:cs typeface="Times New Roman" pitchFamily="18" charset="0"/>
              </a:rPr>
              <a:t> – ASQ,  </a:t>
            </a:r>
            <a:r>
              <a:rPr lang="en-US" sz="3100" dirty="0" err="1" smtClean="0">
                <a:latin typeface="Times New Roman" pitchFamily="18" charset="0"/>
                <a:cs typeface="Times New Roman" pitchFamily="18" charset="0"/>
              </a:rPr>
              <a:t>materiale</a:t>
            </a:r>
            <a:r>
              <a:rPr lang="en-US" sz="3100" dirty="0" smtClean="0">
                <a:latin typeface="Times New Roman" pitchFamily="18" charset="0"/>
                <a:cs typeface="Times New Roman" pitchFamily="18" charset="0"/>
              </a:rPr>
              <a:t> RED de </a:t>
            </a:r>
            <a:r>
              <a:rPr lang="en-US" sz="3100" dirty="0" err="1" smtClean="0">
                <a:latin typeface="Times New Roman" pitchFamily="18" charset="0"/>
                <a:cs typeface="Times New Roman" pitchFamily="18" charset="0"/>
              </a:rPr>
              <a:t>pe</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platfoma</a:t>
            </a:r>
            <a:r>
              <a:rPr lang="en-US" sz="3100" dirty="0" smtClean="0">
                <a:latin typeface="Times New Roman" pitchFamily="18" charset="0"/>
                <a:cs typeface="Times New Roman" pitchFamily="18" charset="0"/>
              </a:rPr>
              <a:t> CRED, etc.; </a:t>
            </a:r>
          </a:p>
          <a:p>
            <a:pPr algn="just"/>
            <a:endParaRPr lang="en-US" dirty="0"/>
          </a:p>
        </p:txBody>
      </p:sp>
      <p:sp>
        <p:nvSpPr>
          <p:cNvPr id="3" name="Text Placeholder 1">
            <a:extLst>
              <a:ext uri="{FF2B5EF4-FFF2-40B4-BE49-F238E27FC236}">
                <a16:creationId xmlns:a16="http://schemas.microsoft.com/office/drawing/2014/main" xmlns="" id="{206381AD-4C2B-4745-99B1-0BBCE6131A71}"/>
              </a:ext>
            </a:extLst>
          </p:cNvPr>
          <p:cNvSpPr txBox="1">
            <a:spLocks/>
          </p:cNvSpPr>
          <p:nvPr/>
        </p:nvSpPr>
        <p:spPr>
          <a:xfrm>
            <a:off x="5029200" y="6248400"/>
            <a:ext cx="4114800" cy="609600"/>
          </a:xfrm>
          <a:prstGeom prst="rect">
            <a:avLst/>
          </a:prstGeom>
        </p:spPr>
        <p:txBody>
          <a:bodyPr vert="horz"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Online - Eficienţă </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2308324"/>
          </a:xfrm>
          <a:prstGeom prst="rect">
            <a:avLst/>
          </a:prstGeom>
        </p:spPr>
        <p:txBody>
          <a:bodyPr wrap="square">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aplicațiile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comunicare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sincronă</a:t>
            </a:r>
            <a:r>
              <a:rPr lang="en-US" sz="2400" i="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grup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apeluri</a:t>
            </a:r>
            <a:r>
              <a:rPr lang="en-US" sz="2400" dirty="0" smtClean="0">
                <a:latin typeface="Times New Roman" pitchFamily="18" charset="0"/>
                <a:cs typeface="Times New Roman" pitchFamily="18" charset="0"/>
              </a:rPr>
              <a:t> video/ </a:t>
            </a:r>
            <a:r>
              <a:rPr lang="en-US" sz="2400" dirty="0" err="1" smtClean="0">
                <a:latin typeface="Times New Roman" pitchFamily="18" charset="0"/>
                <a:cs typeface="Times New Roman" pitchFamily="18" charset="0"/>
              </a:rPr>
              <a:t>videoconferințe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precum</a:t>
            </a:r>
            <a:r>
              <a:rPr lang="en-US" sz="2400" dirty="0" smtClean="0">
                <a:latin typeface="Times New Roman" pitchFamily="18" charset="0"/>
                <a:cs typeface="Times New Roman" pitchFamily="18" charset="0"/>
              </a:rPr>
              <a:t>  Zoom, Meet, Teams, Skype.</a:t>
            </a:r>
          </a:p>
          <a:p>
            <a:pPr algn="just">
              <a:buNone/>
            </a:pP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acestea</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adaugă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instrumente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aplicații</a:t>
            </a:r>
            <a:r>
              <a:rPr lang="en-US" sz="2400" dirty="0" smtClean="0">
                <a:latin typeface="Times New Roman" pitchFamily="18" charset="0"/>
                <a:cs typeface="Times New Roman" pitchFamily="18" charset="0"/>
              </a:rPr>
              <a:t> online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activități</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învățare</a:t>
            </a:r>
            <a:r>
              <a:rPr lang="en-US" sz="2400" dirty="0" smtClean="0">
                <a:latin typeface="Times New Roman" pitchFamily="18" charset="0"/>
                <a:cs typeface="Times New Roman" pitchFamily="18" charset="0"/>
              </a:rPr>
              <a:t> (ex.: </a:t>
            </a:r>
            <a:r>
              <a:rPr lang="en-US" sz="2400" dirty="0" err="1" smtClean="0">
                <a:latin typeface="Times New Roman" pitchFamily="18" charset="0"/>
                <a:cs typeface="Times New Roman" pitchFamily="18" charset="0"/>
              </a:rPr>
              <a:t>Kahoot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Quizizz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Wordwall</a:t>
            </a:r>
            <a:r>
              <a:rPr lang="en-US" sz="2400" dirty="0" smtClean="0">
                <a:latin typeface="Times New Roman" pitchFamily="18" charset="0"/>
                <a:cs typeface="Times New Roman" pitchFamily="18" charset="0"/>
              </a:rPr>
              <a:t> etc.), manualedigitale.ro </a:t>
            </a:r>
            <a:r>
              <a:rPr lang="en-US" sz="2400" dirty="0" err="1" smtClean="0">
                <a:latin typeface="Times New Roman" pitchFamily="18" charset="0"/>
                <a:cs typeface="Times New Roman" pitchFamily="18" charset="0"/>
              </a:rPr>
              <a:t>precum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platforma</a:t>
            </a:r>
            <a:r>
              <a:rPr lang="en-US" sz="2400" dirty="0" smtClean="0">
                <a:latin typeface="Times New Roman" pitchFamily="18" charset="0"/>
                <a:cs typeface="Times New Roman" pitchFamily="18" charset="0"/>
              </a:rPr>
              <a:t> eTwinning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proiecte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colaborative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complexe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europene</a:t>
            </a:r>
            <a:r>
              <a:rPr lang="en-US" sz="2400" dirty="0" smtClean="0">
                <a:latin typeface="Times New Roman" pitchFamily="18" charset="0"/>
                <a:cs typeface="Times New Roman" pitchFamily="18" charset="0"/>
              </a:rPr>
              <a:t>.</a:t>
            </a:r>
          </a:p>
        </p:txBody>
      </p:sp>
      <p:sp>
        <p:nvSpPr>
          <p:cNvPr id="5" name="Text Placeholder 1">
            <a:extLst>
              <a:ext uri="{FF2B5EF4-FFF2-40B4-BE49-F238E27FC236}">
                <a16:creationId xmlns:a16="http://schemas.microsoft.com/office/drawing/2014/main" xmlns="" id="{206381AD-4C2B-4745-99B1-0BBCE6131A71}"/>
              </a:ext>
            </a:extLst>
          </p:cNvPr>
          <p:cNvSpPr txBox="1">
            <a:spLocks/>
          </p:cNvSpPr>
          <p:nvPr/>
        </p:nvSpPr>
        <p:spPr>
          <a:xfrm>
            <a:off x="5029200" y="6019800"/>
            <a:ext cx="4114800" cy="609600"/>
          </a:xfrm>
          <a:prstGeom prst="rect">
            <a:avLst/>
          </a:prstGeom>
        </p:spPr>
        <p:txBody>
          <a:bodyPr vert="horz"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Online - Eficienţă </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9" name="Trapezoid 10">
            <a:extLst>
              <a:ext uri="{FF2B5EF4-FFF2-40B4-BE49-F238E27FC236}">
                <a16:creationId xmlns:a16="http://schemas.microsoft.com/office/drawing/2014/main" xmlns="" id="{15E1CEF3-BB0D-4A4C-A46E-E73F601CC17C}"/>
              </a:ext>
            </a:extLst>
          </p:cNvPr>
          <p:cNvSpPr>
            <a:spLocks noChangeAspect="1"/>
          </p:cNvSpPr>
          <p:nvPr/>
        </p:nvSpPr>
        <p:spPr>
          <a:xfrm>
            <a:off x="4876800" y="4038600"/>
            <a:ext cx="166080" cy="221181"/>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pic>
        <p:nvPicPr>
          <p:cNvPr id="40962" name="Picture 2"/>
          <p:cNvPicPr>
            <a:picLocks noChangeAspect="1" noChangeArrowheads="1"/>
          </p:cNvPicPr>
          <p:nvPr/>
        </p:nvPicPr>
        <p:blipFill>
          <a:blip r:embed="rId2"/>
          <a:srcRect/>
          <a:stretch>
            <a:fillRect/>
          </a:stretch>
        </p:blipFill>
        <p:spPr bwMode="auto">
          <a:xfrm>
            <a:off x="2438400" y="2514600"/>
            <a:ext cx="6162675" cy="3457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wheel(1)">
                                      <p:cBhvr>
                                        <p:cTn id="12"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lnSpcReduction="10000"/>
          </a:bodyPr>
          <a:lstStyle/>
          <a:p>
            <a:pPr algn="just">
              <a:buNone/>
            </a:pPr>
            <a:r>
              <a:rPr lang="en-US" altLang="ko-KR" sz="2400" b="1" dirty="0" smtClean="0">
                <a:solidFill>
                  <a:srgbClr val="00B050"/>
                </a:solidFill>
                <a:latin typeface="Times New Roman" pitchFamily="18" charset="0"/>
                <a:cs typeface="Times New Roman" pitchFamily="18" charset="0"/>
              </a:rPr>
              <a:t>	</a:t>
            </a:r>
            <a:r>
              <a:rPr lang="ro-RO" altLang="ko-KR" sz="2400" b="1" dirty="0" smtClean="0">
                <a:solidFill>
                  <a:srgbClr val="00B050"/>
                </a:solidFill>
                <a:latin typeface="Times New Roman" pitchFamily="18" charset="0"/>
                <a:cs typeface="Times New Roman" pitchFamily="18" charset="0"/>
              </a:rPr>
              <a:t>În momentul trecerii şcolilor la scenariul roşu, </a:t>
            </a:r>
            <a:r>
              <a:rPr lang="en-US" altLang="ko-KR" sz="2400" b="1" dirty="0" smtClean="0">
                <a:solidFill>
                  <a:srgbClr val="00B050"/>
                </a:solidFill>
                <a:latin typeface="Times New Roman" pitchFamily="18" charset="0"/>
                <a:cs typeface="Times New Roman" pitchFamily="18" charset="0"/>
              </a:rPr>
              <a:t>cu data de </a:t>
            </a:r>
          </a:p>
          <a:p>
            <a:pPr algn="just">
              <a:buNone/>
            </a:pPr>
            <a:r>
              <a:rPr lang="en-US" altLang="ko-KR" sz="2400" b="1" dirty="0" smtClean="0">
                <a:solidFill>
                  <a:srgbClr val="00B050"/>
                </a:solidFill>
                <a:latin typeface="Times New Roman" pitchFamily="18" charset="0"/>
                <a:cs typeface="Times New Roman" pitchFamily="18" charset="0"/>
              </a:rPr>
              <a:t>9 </a:t>
            </a:r>
            <a:r>
              <a:rPr lang="en-US" altLang="ko-KR" sz="2400" b="1" dirty="0" err="1" smtClean="0">
                <a:solidFill>
                  <a:srgbClr val="00B050"/>
                </a:solidFill>
                <a:latin typeface="Times New Roman" pitchFamily="18" charset="0"/>
                <a:cs typeface="Times New Roman" pitchFamily="18" charset="0"/>
              </a:rPr>
              <a:t>noiembrie</a:t>
            </a:r>
            <a:r>
              <a:rPr lang="en-US" altLang="ko-KR" sz="2400" b="1" dirty="0" smtClean="0">
                <a:solidFill>
                  <a:srgbClr val="00B050"/>
                </a:solidFill>
                <a:latin typeface="Times New Roman" pitchFamily="18" charset="0"/>
                <a:cs typeface="Times New Roman" pitchFamily="18" charset="0"/>
              </a:rPr>
              <a:t> 2020, </a:t>
            </a:r>
            <a:r>
              <a:rPr lang="ro-RO" altLang="ko-KR" sz="2400" b="1" dirty="0" smtClean="0">
                <a:solidFill>
                  <a:srgbClr val="00B050"/>
                </a:solidFill>
                <a:latin typeface="Times New Roman" pitchFamily="18" charset="0"/>
                <a:cs typeface="Times New Roman" pitchFamily="18" charset="0"/>
              </a:rPr>
              <a:t>programul </a:t>
            </a:r>
            <a:r>
              <a:rPr lang="en-US" altLang="ko-KR" sz="2400" b="1" dirty="0" err="1" smtClean="0">
                <a:solidFill>
                  <a:srgbClr val="00B050"/>
                </a:solidFill>
                <a:latin typeface="Times New Roman" pitchFamily="18" charset="0"/>
                <a:cs typeface="Times New Roman" pitchFamily="18" charset="0"/>
              </a:rPr>
              <a:t>elevilor</a:t>
            </a:r>
            <a:r>
              <a:rPr lang="en-US" altLang="ko-KR" sz="2400" b="1" dirty="0" smtClean="0">
                <a:solidFill>
                  <a:srgbClr val="00B050"/>
                </a:solidFill>
                <a:latin typeface="Times New Roman" pitchFamily="18" charset="0"/>
                <a:cs typeface="Times New Roman" pitchFamily="18" charset="0"/>
              </a:rPr>
              <a:t> </a:t>
            </a:r>
            <a:r>
              <a:rPr lang="en-US" altLang="ko-KR" sz="2400" b="1" dirty="0" err="1" smtClean="0">
                <a:solidFill>
                  <a:srgbClr val="00B050"/>
                </a:solidFill>
                <a:latin typeface="Times New Roman"/>
                <a:cs typeface="Times New Roman"/>
              </a:rPr>
              <a:t>şcolii</a:t>
            </a:r>
            <a:r>
              <a:rPr lang="ro-RO" altLang="ko-KR" sz="2400" b="1" dirty="0" smtClean="0">
                <a:solidFill>
                  <a:srgbClr val="00B050"/>
                </a:solidFill>
                <a:latin typeface="Times New Roman" pitchFamily="18" charset="0"/>
                <a:cs typeface="Times New Roman" pitchFamily="18" charset="0"/>
              </a:rPr>
              <a:t> </a:t>
            </a:r>
            <a:r>
              <a:rPr lang="en-US" altLang="ko-KR" sz="2400" b="1" dirty="0" smtClean="0">
                <a:solidFill>
                  <a:srgbClr val="00B050"/>
                </a:solidFill>
                <a:latin typeface="Times New Roman" pitchFamily="18" charset="0"/>
                <a:cs typeface="Times New Roman" pitchFamily="18" charset="0"/>
              </a:rPr>
              <a:t>on-line </a:t>
            </a:r>
            <a:r>
              <a:rPr lang="ro-RO" altLang="ko-KR" sz="2400" b="1" dirty="0" smtClean="0">
                <a:solidFill>
                  <a:srgbClr val="00B050"/>
                </a:solidFill>
                <a:latin typeface="Times New Roman" pitchFamily="18" charset="0"/>
                <a:cs typeface="Times New Roman" pitchFamily="18" charset="0"/>
              </a:rPr>
              <a:t>devine:</a:t>
            </a:r>
          </a:p>
          <a:p>
            <a:pPr algn="just"/>
            <a:endParaRPr lang="ro-RO" altLang="ko-KR" sz="1000" b="1" dirty="0" smtClean="0">
              <a:solidFill>
                <a:srgbClr val="00B050"/>
              </a:solidFill>
              <a:latin typeface="Times New Roman" pitchFamily="18" charset="0"/>
              <a:cs typeface="Times New Roman" pitchFamily="18" charset="0"/>
            </a:endParaRPr>
          </a:p>
          <a:p>
            <a:pPr algn="just"/>
            <a:r>
              <a:rPr lang="en-US" altLang="ko-KR" sz="2400" b="1" dirty="0" err="1" smtClean="0">
                <a:solidFill>
                  <a:srgbClr val="00B050"/>
                </a:solidFill>
                <a:latin typeface="Times New Roman" pitchFamily="18" charset="0"/>
                <a:cs typeface="Times New Roman" pitchFamily="18" charset="0"/>
              </a:rPr>
              <a:t>Preşcolar</a:t>
            </a:r>
            <a:r>
              <a:rPr lang="en-US" altLang="ko-KR" sz="2400" b="1" dirty="0" smtClean="0">
                <a:solidFill>
                  <a:srgbClr val="00B050"/>
                </a:solidFill>
                <a:latin typeface="Times New Roman" pitchFamily="18" charset="0"/>
                <a:cs typeface="Times New Roman" pitchFamily="18" charset="0"/>
              </a:rPr>
              <a:t>: 9.00 - 11.00</a:t>
            </a:r>
          </a:p>
          <a:p>
            <a:pPr algn="just"/>
            <a:r>
              <a:rPr lang="en-US" altLang="ko-KR" sz="2400" b="1" dirty="0" err="1" smtClean="0">
                <a:solidFill>
                  <a:srgbClr val="00B050"/>
                </a:solidFill>
                <a:latin typeface="Times New Roman" pitchFamily="18" charset="0"/>
                <a:cs typeface="Times New Roman" pitchFamily="18" charset="0"/>
              </a:rPr>
              <a:t>Primar</a:t>
            </a:r>
            <a:r>
              <a:rPr lang="ro-RO" altLang="ko-KR" sz="2400" b="1" dirty="0" smtClean="0">
                <a:solidFill>
                  <a:srgbClr val="00B050"/>
                </a:solidFill>
                <a:latin typeface="Times New Roman" pitchFamily="18" charset="0"/>
                <a:cs typeface="Times New Roman" pitchFamily="18" charset="0"/>
              </a:rPr>
              <a:t> : 8:00- 10:</a:t>
            </a:r>
            <a:r>
              <a:rPr lang="en-US" altLang="ko-KR" sz="2400" b="1" dirty="0" smtClean="0">
                <a:solidFill>
                  <a:srgbClr val="00B050"/>
                </a:solidFill>
                <a:latin typeface="Times New Roman" pitchFamily="18" charset="0"/>
                <a:cs typeface="Times New Roman" pitchFamily="18" charset="0"/>
              </a:rPr>
              <a:t>3</a:t>
            </a:r>
            <a:r>
              <a:rPr lang="ro-RO" altLang="ko-KR" sz="2400" b="1" dirty="0" smtClean="0">
                <a:solidFill>
                  <a:srgbClr val="00B050"/>
                </a:solidFill>
                <a:latin typeface="Times New Roman" pitchFamily="18" charset="0"/>
                <a:cs typeface="Times New Roman" pitchFamily="18" charset="0"/>
              </a:rPr>
              <a:t>0</a:t>
            </a:r>
          </a:p>
          <a:p>
            <a:pPr algn="just"/>
            <a:r>
              <a:rPr lang="ro-RO" altLang="ko-KR" sz="2400" b="1" dirty="0" smtClean="0">
                <a:solidFill>
                  <a:srgbClr val="00B050"/>
                </a:solidFill>
                <a:latin typeface="Times New Roman" pitchFamily="18" charset="0"/>
                <a:cs typeface="Times New Roman" pitchFamily="18" charset="0"/>
              </a:rPr>
              <a:t>G</a:t>
            </a:r>
            <a:r>
              <a:rPr lang="en-US" altLang="ko-KR" sz="2400" b="1" dirty="0" err="1" smtClean="0">
                <a:solidFill>
                  <a:srgbClr val="00B050"/>
                </a:solidFill>
                <a:latin typeface="Times New Roman" pitchFamily="18" charset="0"/>
                <a:cs typeface="Times New Roman" pitchFamily="18" charset="0"/>
              </a:rPr>
              <a:t>imnaziu</a:t>
            </a:r>
            <a:r>
              <a:rPr lang="en-US" altLang="ko-KR" sz="2400" b="1" dirty="0" smtClean="0">
                <a:solidFill>
                  <a:srgbClr val="00B050"/>
                </a:solidFill>
                <a:latin typeface="Times New Roman" pitchFamily="18" charset="0"/>
                <a:cs typeface="Times New Roman" pitchFamily="18" charset="0"/>
              </a:rPr>
              <a:t>:</a:t>
            </a:r>
            <a:r>
              <a:rPr lang="ro-RO" altLang="ko-KR" sz="2400" b="1" dirty="0" smtClean="0">
                <a:solidFill>
                  <a:srgbClr val="00B050"/>
                </a:solidFill>
                <a:latin typeface="Times New Roman" pitchFamily="18" charset="0"/>
                <a:cs typeface="Times New Roman" pitchFamily="18" charset="0"/>
              </a:rPr>
              <a:t>  1</a:t>
            </a:r>
            <a:r>
              <a:rPr lang="en-US" altLang="ko-KR" sz="2400" b="1" dirty="0" smtClean="0">
                <a:solidFill>
                  <a:srgbClr val="00B050"/>
                </a:solidFill>
                <a:latin typeface="Times New Roman" pitchFamily="18" charset="0"/>
                <a:cs typeface="Times New Roman" pitchFamily="18" charset="0"/>
              </a:rPr>
              <a:t>1</a:t>
            </a:r>
            <a:r>
              <a:rPr lang="ro-RO" altLang="ko-KR" sz="2400" b="1" dirty="0" smtClean="0">
                <a:solidFill>
                  <a:srgbClr val="00B050"/>
                </a:solidFill>
                <a:latin typeface="Times New Roman" pitchFamily="18" charset="0"/>
                <a:cs typeface="Times New Roman" pitchFamily="18" charset="0"/>
              </a:rPr>
              <a:t>:</a:t>
            </a:r>
            <a:r>
              <a:rPr lang="en-US" altLang="ko-KR" sz="2400" b="1" dirty="0" smtClean="0">
                <a:solidFill>
                  <a:srgbClr val="00B050"/>
                </a:solidFill>
                <a:latin typeface="Times New Roman" pitchFamily="18" charset="0"/>
                <a:cs typeface="Times New Roman" pitchFamily="18" charset="0"/>
              </a:rPr>
              <a:t>0</a:t>
            </a:r>
            <a:r>
              <a:rPr lang="ro-RO" altLang="ko-KR" sz="2400" b="1" dirty="0" smtClean="0">
                <a:solidFill>
                  <a:srgbClr val="00B050"/>
                </a:solidFill>
                <a:latin typeface="Times New Roman" pitchFamily="18" charset="0"/>
                <a:cs typeface="Times New Roman" pitchFamily="18" charset="0"/>
              </a:rPr>
              <a:t>0 – 1</a:t>
            </a:r>
            <a:r>
              <a:rPr lang="en-US" altLang="ko-KR" sz="2400" b="1" dirty="0" smtClean="0">
                <a:solidFill>
                  <a:srgbClr val="00B050"/>
                </a:solidFill>
                <a:latin typeface="Times New Roman" pitchFamily="18" charset="0"/>
                <a:cs typeface="Times New Roman" pitchFamily="18" charset="0"/>
              </a:rPr>
              <a:t>5</a:t>
            </a:r>
            <a:r>
              <a:rPr lang="ro-RO" altLang="ko-KR" sz="2400" b="1" dirty="0" smtClean="0">
                <a:solidFill>
                  <a:srgbClr val="00B050"/>
                </a:solidFill>
                <a:latin typeface="Times New Roman" pitchFamily="18" charset="0"/>
                <a:cs typeface="Times New Roman" pitchFamily="18" charset="0"/>
              </a:rPr>
              <a:t>:30</a:t>
            </a:r>
            <a:endParaRPr lang="en-US" altLang="ko-KR" sz="2400" b="1" dirty="0" smtClean="0">
              <a:solidFill>
                <a:srgbClr val="00B050"/>
              </a:solidFill>
              <a:latin typeface="Times New Roman" pitchFamily="18" charset="0"/>
              <a:cs typeface="Times New Roman" pitchFamily="18" charset="0"/>
            </a:endParaRPr>
          </a:p>
          <a:p>
            <a:pPr algn="just"/>
            <a:endParaRPr lang="ko-KR" altLang="en-US" sz="1200" b="1" dirty="0" smtClean="0">
              <a:solidFill>
                <a:srgbClr val="00B050"/>
              </a:solidFill>
              <a:latin typeface="Times New Roman" pitchFamily="18" charset="0"/>
              <a:cs typeface="Times New Roman" pitchFamily="18" charset="0"/>
            </a:endParaRPr>
          </a:p>
          <a:p>
            <a:pPr algn="just">
              <a:buNone/>
            </a:pP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Elevi</a:t>
            </a:r>
            <a:r>
              <a:rPr lang="ro-RO" altLang="ko-KR" sz="2800" b="1" dirty="0" smtClean="0">
                <a:solidFill>
                  <a:srgbClr val="00B050"/>
                </a:solidFill>
                <a:latin typeface="Times New Roman" pitchFamily="18" charset="0"/>
                <a:cs typeface="Times New Roman" pitchFamily="18" charset="0"/>
              </a:rPr>
              <a:t>i se conectează împreună cu profesorii pe platforma Microsoft Teams</a:t>
            </a:r>
            <a:r>
              <a:rPr lang="en-US" altLang="ko-KR" sz="2800" b="1" dirty="0" smtClean="0">
                <a:solidFill>
                  <a:srgbClr val="00B050"/>
                </a:solidFill>
                <a:latin typeface="Times New Roman" pitchFamily="18" charset="0"/>
                <a:cs typeface="Times New Roman" pitchFamily="18" charset="0"/>
              </a:rPr>
              <a:t> scoala365.ro  </a:t>
            </a:r>
            <a:r>
              <a:rPr lang="ro-RO" altLang="ko-KR" sz="2800" b="1" dirty="0" smtClean="0">
                <a:solidFill>
                  <a:srgbClr val="00B050"/>
                </a:solidFill>
                <a:latin typeface="Times New Roman" pitchFamily="18" charset="0"/>
                <a:cs typeface="Times New Roman" pitchFamily="18" charset="0"/>
              </a:rPr>
              <a:t>ş</a:t>
            </a:r>
            <a:r>
              <a:rPr lang="en-US" altLang="ko-KR" sz="2800" b="1" dirty="0" err="1" smtClean="0">
                <a:solidFill>
                  <a:srgbClr val="00B050"/>
                </a:solidFill>
                <a:latin typeface="Times New Roman" pitchFamily="18" charset="0"/>
                <a:cs typeface="Times New Roman" pitchFamily="18" charset="0"/>
              </a:rPr>
              <a:t>i</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comunicarea</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este</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sincron</a:t>
            </a:r>
            <a:r>
              <a:rPr lang="vi-VN" altLang="ko-KR" sz="2800" b="1" dirty="0" smtClean="0">
                <a:solidFill>
                  <a:srgbClr val="00B050"/>
                </a:solidFill>
                <a:latin typeface="Times New Roman" pitchFamily="18" charset="0"/>
                <a:cs typeface="Times New Roman" pitchFamily="18" charset="0"/>
              </a:rPr>
              <a:t>ă</a:t>
            </a:r>
            <a:r>
              <a:rPr lang="en-US" altLang="ko-KR" sz="2800" b="1" dirty="0" smtClean="0">
                <a:solidFill>
                  <a:srgbClr val="00B050"/>
                </a:solidFill>
                <a:latin typeface="Times New Roman" pitchFamily="18" charset="0"/>
                <a:cs typeface="Times New Roman" pitchFamily="18" charset="0"/>
              </a:rPr>
              <a:t> conform </a:t>
            </a:r>
            <a:r>
              <a:rPr lang="en-US" altLang="ko-KR" sz="2800" b="1" dirty="0" err="1" smtClean="0">
                <a:solidFill>
                  <a:srgbClr val="00B050"/>
                </a:solidFill>
                <a:latin typeface="Times New Roman" pitchFamily="18" charset="0"/>
                <a:cs typeface="Times New Roman" pitchFamily="18" charset="0"/>
              </a:rPr>
              <a:t>orarului</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clasei</a:t>
            </a:r>
            <a:r>
              <a:rPr lang="en-US" altLang="ko-KR" sz="2800" b="1" dirty="0" smtClean="0">
                <a:solidFill>
                  <a:srgbClr val="00B050"/>
                </a:solidFill>
                <a:latin typeface="Times New Roman" pitchFamily="18" charset="0"/>
                <a:cs typeface="Times New Roman" pitchFamily="18" charset="0"/>
              </a:rPr>
              <a:t>.</a:t>
            </a:r>
          </a:p>
          <a:p>
            <a:pPr algn="just">
              <a:buNone/>
            </a:pP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Pentru</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eficientizarea</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actului</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educaţional</a:t>
            </a:r>
            <a:r>
              <a:rPr lang="en-US" altLang="ko-KR" sz="2800" b="1" dirty="0" smtClean="0">
                <a:solidFill>
                  <a:srgbClr val="00B050"/>
                </a:solidFill>
                <a:latin typeface="Times New Roman" pitchFamily="18" charset="0"/>
                <a:cs typeface="Times New Roman" pitchFamily="18" charset="0"/>
              </a:rPr>
              <a:t> se </a:t>
            </a:r>
            <a:r>
              <a:rPr lang="en-US" altLang="ko-KR" sz="2800" b="1" dirty="0" err="1" smtClean="0">
                <a:solidFill>
                  <a:srgbClr val="00B050"/>
                </a:solidFill>
                <a:latin typeface="Times New Roman" pitchFamily="18" charset="0"/>
                <a:cs typeface="Times New Roman" pitchFamily="18" charset="0"/>
              </a:rPr>
              <a:t>va</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utiliza</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şi</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comunicarea</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asincron</a:t>
            </a:r>
            <a:r>
              <a:rPr lang="vi-VN" altLang="ko-KR" sz="2800" b="1" dirty="0" smtClean="0">
                <a:solidFill>
                  <a:srgbClr val="00B050"/>
                </a:solidFill>
                <a:latin typeface="Times New Roman" pitchFamily="18" charset="0"/>
                <a:cs typeface="Times New Roman" pitchFamily="18" charset="0"/>
              </a:rPr>
              <a:t>ă</a:t>
            </a:r>
            <a:r>
              <a:rPr lang="en-US" altLang="ko-KR" sz="2800" b="1" dirty="0" smtClean="0">
                <a:solidFill>
                  <a:srgbClr val="00B050"/>
                </a:solidFill>
                <a:latin typeface="Times New Roman" pitchFamily="18" charset="0"/>
                <a:cs typeface="Times New Roman" pitchFamily="18" charset="0"/>
              </a:rPr>
              <a:t> cu </a:t>
            </a:r>
            <a:r>
              <a:rPr lang="en-US" altLang="ko-KR" sz="2800" b="1" dirty="0" err="1" smtClean="0">
                <a:solidFill>
                  <a:srgbClr val="00B050"/>
                </a:solidFill>
                <a:latin typeface="Times New Roman" pitchFamily="18" charset="0"/>
                <a:cs typeface="Times New Roman" pitchFamily="18" charset="0"/>
              </a:rPr>
              <a:t>elevii</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prin</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grupurile</a:t>
            </a:r>
            <a:r>
              <a:rPr lang="en-US" altLang="ko-KR" sz="2800" b="1" dirty="0" smtClean="0">
                <a:solidFill>
                  <a:srgbClr val="00B050"/>
                </a:solidFill>
                <a:latin typeface="Times New Roman" pitchFamily="18" charset="0"/>
                <a:cs typeface="Times New Roman" pitchFamily="18" charset="0"/>
              </a:rPr>
              <a:t> de chat messenger/</a:t>
            </a:r>
            <a:r>
              <a:rPr lang="en-US" altLang="ko-KR" sz="2800" b="1" dirty="0" err="1" smtClean="0">
                <a:solidFill>
                  <a:srgbClr val="00B050"/>
                </a:solidFill>
                <a:latin typeface="Times New Roman" pitchFamily="18" charset="0"/>
                <a:cs typeface="Times New Roman" pitchFamily="18" charset="0"/>
              </a:rPr>
              <a:t>Facebook</a:t>
            </a:r>
            <a:r>
              <a:rPr lang="en-US" altLang="ko-KR" sz="2800" b="1" dirty="0" smtClean="0">
                <a:solidFill>
                  <a:srgbClr val="00B050"/>
                </a:solidFill>
                <a:latin typeface="Times New Roman" pitchFamily="18" charset="0"/>
                <a:cs typeface="Times New Roman" pitchFamily="18" charset="0"/>
              </a:rPr>
              <a:t>/ </a:t>
            </a:r>
            <a:r>
              <a:rPr lang="en-US" altLang="ko-KR" sz="2800" b="1" dirty="0" err="1" smtClean="0">
                <a:solidFill>
                  <a:srgbClr val="00B050"/>
                </a:solidFill>
                <a:latin typeface="Times New Roman" pitchFamily="18" charset="0"/>
                <a:cs typeface="Times New Roman" pitchFamily="18" charset="0"/>
              </a:rPr>
              <a:t>WhatApps</a:t>
            </a:r>
            <a:r>
              <a:rPr lang="en-US" altLang="ko-KR" sz="2800" b="1" dirty="0" smtClean="0">
                <a:solidFill>
                  <a:srgbClr val="00B050"/>
                </a:solidFill>
                <a:latin typeface="Times New Roman" pitchFamily="18" charset="0"/>
                <a:cs typeface="Times New Roman" pitchFamily="18" charset="0"/>
              </a:rPr>
              <a:t>.</a:t>
            </a:r>
          </a:p>
          <a:p>
            <a:pPr algn="just">
              <a:buNone/>
            </a:pPr>
            <a:r>
              <a:rPr lang="en-US" altLang="ko-KR" sz="2800" b="1" dirty="0" smtClean="0">
                <a:solidFill>
                  <a:srgbClr val="00B050"/>
                </a:solidFill>
                <a:latin typeface="Times New Roman" pitchFamily="18" charset="0"/>
                <a:cs typeface="Times New Roman" pitchFamily="18" charset="0"/>
              </a:rPr>
              <a:t>	</a:t>
            </a:r>
          </a:p>
          <a:p>
            <a:pPr algn="just">
              <a:buNone/>
            </a:pPr>
            <a:endParaRPr lang="ko-KR" altLang="en-US" sz="2800" b="1" dirty="0" smtClean="0">
              <a:solidFill>
                <a:srgbClr val="00B050"/>
              </a:solidFill>
              <a:latin typeface="Times New Roman" pitchFamily="18" charset="0"/>
              <a:cs typeface="Times New Roman" pitchFamily="18" charset="0"/>
            </a:endParaRPr>
          </a:p>
          <a:p>
            <a:pPr>
              <a:buNone/>
            </a:pPr>
            <a:endParaRPr lang="en-US" dirty="0"/>
          </a:p>
        </p:txBody>
      </p:sp>
      <p:sp>
        <p:nvSpPr>
          <p:cNvPr id="3" name="Text Placeholder 1">
            <a:extLst>
              <a:ext uri="{FF2B5EF4-FFF2-40B4-BE49-F238E27FC236}">
                <a16:creationId xmlns:a16="http://schemas.microsoft.com/office/drawing/2014/main" xmlns="" id="{206381AD-4C2B-4745-99B1-0BBCE6131A71}"/>
              </a:ext>
            </a:extLst>
          </p:cNvPr>
          <p:cNvSpPr txBox="1">
            <a:spLocks/>
          </p:cNvSpPr>
          <p:nvPr/>
        </p:nvSpPr>
        <p:spPr>
          <a:xfrm>
            <a:off x="5029200" y="6248400"/>
            <a:ext cx="4114800" cy="609600"/>
          </a:xfrm>
          <a:prstGeom prst="rect">
            <a:avLst/>
          </a:prstGeom>
        </p:spPr>
        <p:txBody>
          <a:bodyPr vert="horz"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Online - Eficienţă </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14969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lgn="just"/>
            <a:r>
              <a:rPr lang="ro-RO" sz="2600" dirty="0" smtClean="0">
                <a:latin typeface="Times New Roman" pitchFamily="18" charset="0"/>
                <a:cs typeface="Times New Roman" pitchFamily="18" charset="0"/>
              </a:rPr>
              <a:t>Monitorizarea activității on-line este un subsistem al unui sistem educațional al cărui scop este colectarea, stocarea, procesarea, analiza și diseminarea informațiilor. Scopul său este acela de a oferi baza (sistemul de operare responsabil de desfășurarea activităților zilnice) și summitul (sistemul de luare a deciziilor, organul responsabil de definirea obiectivelor și alegerilor strategice) ale unei organizații cu informații și cunoștințe, pentru informare și luarea deciziilor. </a:t>
            </a:r>
            <a:endParaRPr lang="en-US" sz="2600" dirty="0" smtClean="0">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val="207795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algn="just"/>
            <a:r>
              <a:rPr lang="ro-RO" sz="2400" dirty="0" smtClean="0">
                <a:latin typeface="Times New Roman" pitchFamily="18" charset="0"/>
                <a:cs typeface="Times New Roman" pitchFamily="18" charset="0"/>
              </a:rPr>
              <a:t>Monitorizarea progresului într-un mediu online este diferit față de ​​cadrul tradițional. </a:t>
            </a:r>
            <a:endParaRPr lang="en-US" sz="2400" dirty="0" smtClean="0">
              <a:latin typeface="Times New Roman" pitchFamily="18" charset="0"/>
              <a:cs typeface="Times New Roman" pitchFamily="18" charset="0"/>
            </a:endParaRPr>
          </a:p>
          <a:p>
            <a:pPr algn="just"/>
            <a:r>
              <a:rPr lang="ro-RO" sz="2400" dirty="0" smtClean="0">
                <a:latin typeface="Times New Roman" pitchFamily="18" charset="0"/>
                <a:cs typeface="Times New Roman" pitchFamily="18" charset="0"/>
              </a:rPr>
              <a:t>Prin utilizarea sistemelor informatice pentru elevi, managerii vor putea extrage rapoarte de date în timp real despre progresul învățării elevilor. Folosind aceste rapoarte managerii vor monitoriza în mod regulat activitatea și participare online atât a elevilor cât și a cadrelor didactice.</a:t>
            </a:r>
            <a:endParaRPr lang="en-US" sz="2400" dirty="0" smtClean="0">
              <a:latin typeface="Times New Roman" pitchFamily="18" charset="0"/>
              <a:cs typeface="Times New Roman" pitchFamily="18" charset="0"/>
            </a:endParaRPr>
          </a:p>
          <a:p>
            <a:pPr algn="just"/>
            <a:r>
              <a:rPr lang="ro-RO" sz="2400" dirty="0" smtClean="0">
                <a:latin typeface="Times New Roman" pitchFamily="18" charset="0"/>
                <a:cs typeface="Times New Roman" pitchFamily="18" charset="0"/>
              </a:rPr>
              <a:t>Cosider că, monitorizarea progresului atât pentru elevi, cât și pentru profesori va ajuta la construirea și menținerea unui program eficient, precum și la furnizarea informațiilor necesare pentru a lua decizii în cunoștință de cauză.</a:t>
            </a:r>
            <a:endParaRPr lang="en-US" sz="24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025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TotalTime>
  <Words>651</Words>
  <Application>Microsoft Office PowerPoint</Application>
  <PresentationFormat>On-screen Show (4:3)</PresentationFormat>
  <Paragraphs>67</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맑은 고딕</vt:lpstr>
      <vt:lpstr>Arial</vt:lpstr>
      <vt:lpstr>Calibri</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INSTRUMENTE DE MONITORIZARE  A  ACTIVITǍȚILOR ON-LINE APLICATE DE DIRECTORUL UNITǍȚII DE ÎNVǍȚǍMÂNT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Analiză SWOT a învăţării online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Viorel</dc:creator>
  <cp:lastModifiedBy>Windows User</cp:lastModifiedBy>
  <cp:revision>39</cp:revision>
  <dcterms:created xsi:type="dcterms:W3CDTF">2020-11-13T18:51:19Z</dcterms:created>
  <dcterms:modified xsi:type="dcterms:W3CDTF">2020-11-15T14:30:23Z</dcterms:modified>
</cp:coreProperties>
</file>